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handoutMasterIdLst>
    <p:handoutMasterId r:id="rId16"/>
  </p:handoutMasterIdLst>
  <p:sldIdLst>
    <p:sldId id="269" r:id="rId2"/>
    <p:sldId id="307" r:id="rId3"/>
    <p:sldId id="331" r:id="rId4"/>
    <p:sldId id="332" r:id="rId5"/>
    <p:sldId id="333" r:id="rId6"/>
    <p:sldId id="306" r:id="rId7"/>
    <p:sldId id="308" r:id="rId8"/>
    <p:sldId id="334" r:id="rId9"/>
    <p:sldId id="301" r:id="rId10"/>
    <p:sldId id="305" r:id="rId11"/>
    <p:sldId id="303" r:id="rId12"/>
    <p:sldId id="315" r:id="rId13"/>
    <p:sldId id="330" r:id="rId14"/>
  </p:sldIdLst>
  <p:sldSz cx="9144000" cy="6858000" type="screen4x3"/>
  <p:notesSz cx="7099300" cy="9382125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ECFF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深色样式 2 - 强调 1/强调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深色样式 2 - 强调 3/强调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46F890A9-2807-4EBB-B81D-B2AA78EC7F39}" styleName="深色样式 2 - 强调 5/强调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202B0CA-FC54-4496-8BCA-5EF66A818D29}" styleName="深色样式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8FD4443E-F989-4FC4-A0C8-D5A2AF1F390B}" styleName="深色样式 1 - 强调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929F9F4-4A8F-4326-A1B4-22849713DDAB}" styleName="深色样式 1 - 强调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深色样式 1 - 强调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9CF1AB2-1976-4502-BF36-3FF5EA218861}" styleName="中度样式 4 - 强调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2838BEF-8BB2-4498-84A7-C5851F593DF1}" styleName="中度样式 4 - 强调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7DF18680-E054-41AD-8BC1-D1AEF772440D}" styleName="中度样式 2 - 强调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ED083AE6-46FA-4A59-8FB0-9F97EB10719F}" styleName="浅色样式 3 - 强调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BDBED569-4797-4DF1-A0F4-6AAB3CD982D8}" styleName="浅色样式 3 - 强调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C083E6E3-FA7D-4D7B-A595-EF9225AFEA82}" styleName="浅色样式 1 - 强调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306799F8-075E-4A3A-A7F6-7FBC6576F1A4}" styleName="主题样式 2 - 强调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无样式，无网格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E8B1032C-EA38-4F05-BA0D-38AFFFC7BED3}" styleName="浅色样式 3 - 强调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6D9F66E-5EB9-4882-86FB-DCBF35E3C3E4}" styleName="中度样式 4 - 强调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8EC20E35-A176-4012-BC5E-935CFFF8708E}" styleName="中度样式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B301B821-A1FF-4177-AEE7-76D212191A09}" styleName="中度样式 1 - 强调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FABFCF23-3B69-468F-B69F-88F6DE6A72F2}" styleName="中度样式 1 - 强调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878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469106"/>
          </a:xfrm>
          <a:prstGeom prst="rect">
            <a:avLst/>
          </a:prstGeom>
        </p:spPr>
        <p:txBody>
          <a:bodyPr vert="horz" lIns="94174" tIns="47087" rIns="94174" bIns="47087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021294" y="0"/>
            <a:ext cx="3076363" cy="469106"/>
          </a:xfrm>
          <a:prstGeom prst="rect">
            <a:avLst/>
          </a:prstGeom>
        </p:spPr>
        <p:txBody>
          <a:bodyPr vert="horz" lIns="94174" tIns="47087" rIns="94174" bIns="47087" rtlCol="0"/>
          <a:lstStyle>
            <a:lvl1pPr algn="r">
              <a:defRPr sz="1200"/>
            </a:lvl1pPr>
          </a:lstStyle>
          <a:p>
            <a:fld id="{BB3A1D18-BEAF-4782-98DE-7780D5C6A839}" type="datetimeFigureOut">
              <a:rPr lang="zh-CN" altLang="en-US" smtClean="0"/>
              <a:pPr/>
              <a:t>2016/8/9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911391"/>
            <a:ext cx="3076363" cy="469106"/>
          </a:xfrm>
          <a:prstGeom prst="rect">
            <a:avLst/>
          </a:prstGeom>
        </p:spPr>
        <p:txBody>
          <a:bodyPr vert="horz" lIns="94174" tIns="47087" rIns="94174" bIns="47087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021294" y="8911391"/>
            <a:ext cx="3076363" cy="469106"/>
          </a:xfrm>
          <a:prstGeom prst="rect">
            <a:avLst/>
          </a:prstGeom>
        </p:spPr>
        <p:txBody>
          <a:bodyPr vert="horz" lIns="94174" tIns="47087" rIns="94174" bIns="47087" rtlCol="0" anchor="b"/>
          <a:lstStyle>
            <a:lvl1pPr algn="r">
              <a:defRPr sz="1200"/>
            </a:lvl1pPr>
          </a:lstStyle>
          <a:p>
            <a:fld id="{D0165409-AD30-43C7-8C44-5381C61F8A3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8474548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469106"/>
          </a:xfrm>
          <a:prstGeom prst="rect">
            <a:avLst/>
          </a:prstGeom>
        </p:spPr>
        <p:txBody>
          <a:bodyPr vert="horz" lIns="94174" tIns="47087" rIns="94174" bIns="47087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469106"/>
          </a:xfrm>
          <a:prstGeom prst="rect">
            <a:avLst/>
          </a:prstGeom>
        </p:spPr>
        <p:txBody>
          <a:bodyPr vert="horz" lIns="94174" tIns="47087" rIns="94174" bIns="47087" rtlCol="0"/>
          <a:lstStyle>
            <a:lvl1pPr algn="r">
              <a:defRPr sz="1200"/>
            </a:lvl1pPr>
          </a:lstStyle>
          <a:p>
            <a:fld id="{D5359AD1-6A93-4854-B959-B8226307EEDC}" type="datetimeFigureOut">
              <a:rPr lang="zh-CN" altLang="en-US" smtClean="0"/>
              <a:pPr/>
              <a:t>2016/8/9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204913" y="703263"/>
            <a:ext cx="4689475" cy="3517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174" tIns="47087" rIns="94174" bIns="47087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09930" y="4456510"/>
            <a:ext cx="5679440" cy="4221956"/>
          </a:xfrm>
          <a:prstGeom prst="rect">
            <a:avLst/>
          </a:prstGeom>
        </p:spPr>
        <p:txBody>
          <a:bodyPr vert="horz" lIns="94174" tIns="47087" rIns="94174" bIns="47087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911391"/>
            <a:ext cx="3076363" cy="469106"/>
          </a:xfrm>
          <a:prstGeom prst="rect">
            <a:avLst/>
          </a:prstGeom>
        </p:spPr>
        <p:txBody>
          <a:bodyPr vert="horz" lIns="94174" tIns="47087" rIns="94174" bIns="47087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1294" y="8911391"/>
            <a:ext cx="3076363" cy="469106"/>
          </a:xfrm>
          <a:prstGeom prst="rect">
            <a:avLst/>
          </a:prstGeom>
        </p:spPr>
        <p:txBody>
          <a:bodyPr vert="horz" lIns="94174" tIns="47087" rIns="94174" bIns="47087" rtlCol="0" anchor="b"/>
          <a:lstStyle>
            <a:lvl1pPr algn="r">
              <a:defRPr sz="1200"/>
            </a:lvl1pPr>
          </a:lstStyle>
          <a:p>
            <a:fld id="{A53FF9FC-BD32-4C94-A68F-5B665ACC58E8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84595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10566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>
                <a:solidFill>
                  <a:srgbClr val="000000"/>
                </a:solidFill>
              </a:rPr>
              <a:t>1 Mar. 201211 Dec, 2010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14285EE-29F2-4A5E-AEE9-FD9585552F8D}" type="slidenum">
              <a:rPr lang="zh-CN" altLang="en-US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90767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>
                <a:solidFill>
                  <a:srgbClr val="000000"/>
                </a:solidFill>
              </a:rPr>
              <a:t>1 Mar. 201211 Dec, 2010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FD55075-9497-4C53-A65B-4D0B538A98BA}" type="slidenum">
              <a:rPr lang="zh-CN" altLang="en-US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77268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85800"/>
            <a:ext cx="2057400" cy="54403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85800"/>
            <a:ext cx="6019800" cy="54403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>
                <a:solidFill>
                  <a:srgbClr val="000000"/>
                </a:solidFill>
              </a:rPr>
              <a:t>1 Mar. 201211 Dec, 2010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FBCC783-B767-4D64-86AC-C937B8D8250E}" type="slidenum">
              <a:rPr lang="zh-CN" altLang="en-US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93224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2800" y="685800"/>
            <a:ext cx="5334000" cy="73183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>
                <a:solidFill>
                  <a:srgbClr val="000000"/>
                </a:solidFill>
              </a:rPr>
              <a:t>1 Mar. 201211 Dec, 2010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2864C51-FA69-4FD4-9EBD-CB205DC90245}" type="slidenum">
              <a:rPr lang="zh-CN" altLang="en-US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77866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>
                <a:solidFill>
                  <a:srgbClr val="000000"/>
                </a:solidFill>
              </a:rPr>
              <a:t>1 Mar. 201211 Dec, 2010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664F56C-3FBC-486A-8358-07873C729CAA}" type="slidenum">
              <a:rPr lang="zh-CN" altLang="en-US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46843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>
                <a:solidFill>
                  <a:srgbClr val="000000"/>
                </a:solidFill>
              </a:rPr>
              <a:t>1 Mar. 201211 Dec, 2010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619C1E1-E1DA-4251-94E4-81556698587A}" type="slidenum">
              <a:rPr lang="zh-CN" altLang="en-US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66647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>
                <a:solidFill>
                  <a:srgbClr val="000000"/>
                </a:solidFill>
              </a:rPr>
              <a:t>1 Mar. 201211 Dec, 2010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442CA3-046B-4C92-BC75-B12589C8C868}" type="slidenum">
              <a:rPr lang="zh-CN" altLang="en-US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93898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>
                <a:solidFill>
                  <a:srgbClr val="000000"/>
                </a:solidFill>
              </a:rPr>
              <a:t>1 Mar. 201211 Dec, 2010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029E944-CC13-4C26-A281-2C22CAA416E6}" type="slidenum">
              <a:rPr lang="zh-CN" altLang="en-US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15220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>
                <a:solidFill>
                  <a:srgbClr val="000000"/>
                </a:solidFill>
              </a:rPr>
              <a:t>1 Mar. 201211 Dec, 2010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FA04494-7074-4FC5-BA0F-F61C205CDCF7}" type="slidenum">
              <a:rPr lang="zh-CN" altLang="en-US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80615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>
                <a:solidFill>
                  <a:srgbClr val="000000"/>
                </a:solidFill>
              </a:rPr>
              <a:t>1 Mar. 201211 Dec, 2010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17BBE33-6BDE-47C2-9873-8FAC7B350CAC}" type="slidenum">
              <a:rPr lang="zh-CN" altLang="en-US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94240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>
                <a:solidFill>
                  <a:srgbClr val="000000"/>
                </a:solidFill>
              </a:rPr>
              <a:t>1 Mar. 201211 Dec, 2010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CA8D80A-1D83-48B0-A700-4EE124EBEF22}" type="slidenum">
              <a:rPr lang="zh-CN" altLang="en-US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72572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>
                <a:solidFill>
                  <a:srgbClr val="000000"/>
                </a:solidFill>
              </a:rPr>
              <a:t>1 Mar. 201211 Dec, 2010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7995A5B-8771-42CB-AFFD-EE478934CC69}" type="slidenum">
              <a:rPr lang="zh-CN" altLang="en-US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55135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7" descr="Amped_Tiff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696913"/>
            <a:ext cx="2667000" cy="688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Line 9"/>
          <p:cNvSpPr>
            <a:spLocks noChangeShapeType="1"/>
          </p:cNvSpPr>
          <p:nvPr/>
        </p:nvSpPr>
        <p:spPr bwMode="auto">
          <a:xfrm>
            <a:off x="381000" y="1524000"/>
            <a:ext cx="8382000" cy="0"/>
          </a:xfrm>
          <a:prstGeom prst="line">
            <a:avLst/>
          </a:prstGeom>
          <a:noFill/>
          <a:ln w="57150" cmpd="thinThick">
            <a:solidFill>
              <a:srgbClr val="FF9933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205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352800" y="685800"/>
            <a:ext cx="5334000" cy="731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/>
              <a:t>Click to edit Master title style</a:t>
            </a:r>
          </a:p>
        </p:txBody>
      </p:sp>
      <p:sp>
        <p:nvSpPr>
          <p:cNvPr id="205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</a:p>
        </p:txBody>
      </p:sp>
      <p:sp>
        <p:nvSpPr>
          <p:cNvPr id="103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  <a:ea typeface="宋体" pitchFamily="2" charset="-122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>
                <a:solidFill>
                  <a:srgbClr val="000000"/>
                </a:solidFill>
              </a:rPr>
              <a:t>1 Mar. 201211 Dec, 2010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F4D4F631-A9AC-4E8D-BE9E-EF73F6114237}" type="slidenum">
              <a:rPr lang="zh-CN" altLang="en-US" smtClean="0">
                <a:solidFill>
                  <a:srgbClr val="000000"/>
                </a:solidFill>
                <a:ea typeface="宋体" charset="-122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zh-CN">
              <a:solidFill>
                <a:srgbClr val="000000"/>
              </a:solidFill>
              <a:ea typeface="宋体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1299291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2C3A76"/>
        </a:buClr>
        <a:buFont typeface="Wingdings" pitchFamily="2" charset="2"/>
        <a:buChar char="v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2C3A76"/>
        </a:buClr>
        <a:buChar char="•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2C3A76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2C3A76"/>
        </a:buClr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2C3A76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2C3A76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2C3A76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2C3A76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2C3A76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3650928"/>
              </p:ext>
            </p:extLst>
          </p:nvPr>
        </p:nvGraphicFramePr>
        <p:xfrm>
          <a:off x="95250" y="188641"/>
          <a:ext cx="9048750" cy="65527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79" name="Document" r:id="rId3" imgW="7552674" imgH="7189591" progId="Word.Document.8">
                  <p:embed/>
                </p:oleObj>
              </mc:Choice>
              <mc:Fallback>
                <p:oleObj name="Document" r:id="rId3" imgW="7552674" imgH="7189591" progId="Word.Document.8">
                  <p:embed/>
                  <p:pic>
                    <p:nvPicPr>
                      <p:cNvPr id="0" name="Picture 102"/>
                      <p:cNvPicPr>
                        <a:picLocks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5250" y="188641"/>
                        <a:ext cx="9048750" cy="6552728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矩形 3"/>
          <p:cNvSpPr/>
          <p:nvPr/>
        </p:nvSpPr>
        <p:spPr>
          <a:xfrm>
            <a:off x="1285852" y="3237556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US" altLang="zh-CN" dirty="0"/>
          </a:p>
          <a:p>
            <a:endParaRPr lang="zh-CN" altLang="en-US" dirty="0"/>
          </a:p>
          <a:p>
            <a:pPr algn="ctr"/>
            <a:r>
              <a:rPr lang="zh-CN" altLang="en-US" dirty="0">
                <a:solidFill>
                  <a:srgbClr val="002060"/>
                </a:solidFill>
              </a:rPr>
              <a:t>Amp'ed RF Technology, Inc.</a:t>
            </a:r>
          </a:p>
          <a:p>
            <a:endParaRPr lang="en-US" altLang="en-US" dirty="0">
              <a:solidFill>
                <a:srgbClr val="002060"/>
              </a:solidFill>
            </a:endParaRPr>
          </a:p>
          <a:p>
            <a:pPr algn="ctr"/>
            <a:r>
              <a:rPr lang="en-US" altLang="zh-CN" dirty="0">
                <a:solidFill>
                  <a:srgbClr val="002060"/>
                </a:solidFill>
              </a:rPr>
              <a:t>August 6</a:t>
            </a:r>
            <a:r>
              <a:rPr lang="zh-CN" altLang="en-US" dirty="0">
                <a:solidFill>
                  <a:srgbClr val="002060"/>
                </a:solidFill>
              </a:rPr>
              <a:t>, 201</a:t>
            </a:r>
            <a:r>
              <a:rPr lang="en-US" altLang="zh-CN" dirty="0">
                <a:solidFill>
                  <a:srgbClr val="002060"/>
                </a:solidFill>
              </a:rPr>
              <a:t>6</a:t>
            </a:r>
            <a:endParaRPr lang="en-US" alt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92378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2800" dirty="0">
                <a:solidFill>
                  <a:srgbClr val="002060"/>
                </a:solidFill>
              </a:rPr>
              <a:t>Bluetooth</a:t>
            </a:r>
            <a:r>
              <a:rPr lang="zh-CN" altLang="en-US" sz="2800" dirty="0">
                <a:solidFill>
                  <a:srgbClr val="002060"/>
                </a:solidFill>
              </a:rPr>
              <a:t> </a:t>
            </a:r>
            <a:r>
              <a:rPr lang="en-US" sz="2800" dirty="0">
                <a:solidFill>
                  <a:srgbClr val="002060"/>
                </a:solidFill>
              </a:rPr>
              <a:t>Stack</a:t>
            </a:r>
          </a:p>
        </p:txBody>
      </p:sp>
      <p:sp>
        <p:nvSpPr>
          <p:cNvPr id="7" name="Text Box 65"/>
          <p:cNvSpPr txBox="1">
            <a:spLocks noChangeArrowheads="1"/>
          </p:cNvSpPr>
          <p:nvPr/>
        </p:nvSpPr>
        <p:spPr bwMode="auto">
          <a:xfrm>
            <a:off x="614430" y="5407547"/>
            <a:ext cx="2743124" cy="3074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algn="ctr" eaLnBrk="1" hangingPunct="1"/>
            <a:r>
              <a:rPr lang="en-US" altLang="en-US" sz="1400" dirty="0" err="1">
                <a:solidFill>
                  <a:srgbClr val="002060"/>
                </a:solidFill>
              </a:rPr>
              <a:t>Amp’edUP</a:t>
            </a:r>
            <a:r>
              <a:rPr lang="en-US" altLang="en-US" sz="1400" dirty="0">
                <a:solidFill>
                  <a:srgbClr val="002060"/>
                </a:solidFill>
              </a:rPr>
              <a:t> 4.0 Combo</a:t>
            </a:r>
          </a:p>
        </p:txBody>
      </p:sp>
      <p:sp>
        <p:nvSpPr>
          <p:cNvPr id="11" name="内容占位符 2"/>
          <p:cNvSpPr>
            <a:spLocks noGrp="1"/>
          </p:cNvSpPr>
          <p:nvPr>
            <p:ph idx="1"/>
          </p:nvPr>
        </p:nvSpPr>
        <p:spPr>
          <a:xfrm>
            <a:off x="3643306" y="1857364"/>
            <a:ext cx="5286412" cy="1000132"/>
          </a:xfrm>
        </p:spPr>
        <p:txBody>
          <a:bodyPr/>
          <a:lstStyle/>
          <a:p>
            <a:pPr marL="0" indent="0" eaLnBrk="1" hangingPunct="1">
              <a:lnSpc>
                <a:spcPct val="150000"/>
              </a:lnSpc>
              <a:buNone/>
            </a:pPr>
            <a:r>
              <a:rPr lang="en-US" altLang="zh-CN" sz="1800" b="1" i="1" dirty="0" err="1">
                <a:solidFill>
                  <a:srgbClr val="FF9900"/>
                </a:solidFill>
                <a:ea typeface="宋体" charset="-122"/>
              </a:rPr>
              <a:t>Amp’edUP</a:t>
            </a:r>
            <a:r>
              <a:rPr lang="en-US" altLang="zh-CN" sz="1800" b="1" i="1" dirty="0">
                <a:solidFill>
                  <a:srgbClr val="FF9900"/>
                </a:solidFill>
                <a:ea typeface="宋体" charset="-122"/>
              </a:rPr>
              <a:t> Bluetooth Stack</a:t>
            </a:r>
          </a:p>
          <a:p>
            <a:pPr marL="261938" lvl="0" indent="-261938" eaLnBrk="1" hangingPunct="1">
              <a:lnSpc>
                <a:spcPct val="150000"/>
              </a:lnSpc>
              <a:buClr>
                <a:srgbClr val="FF9900"/>
              </a:buClr>
              <a:buNone/>
              <a:defRPr/>
            </a:pPr>
            <a:r>
              <a:rPr lang="en-US" altLang="zh-CN" sz="1200" i="1" dirty="0">
                <a:solidFill>
                  <a:schemeClr val="accent2"/>
                </a:solidFill>
                <a:ea typeface="宋体" charset="-122"/>
              </a:rPr>
              <a:t>Both</a:t>
            </a:r>
            <a:r>
              <a:rPr lang="zh-CN" altLang="en-US" sz="1200" i="1" dirty="0">
                <a:solidFill>
                  <a:schemeClr val="accent2"/>
                </a:solidFill>
                <a:ea typeface="宋体" charset="-122"/>
              </a:rPr>
              <a:t> </a:t>
            </a:r>
            <a:r>
              <a:rPr lang="en-US" altLang="zh-CN" sz="1200" i="1" dirty="0">
                <a:solidFill>
                  <a:schemeClr val="accent2"/>
                </a:solidFill>
                <a:ea typeface="宋体" charset="-122"/>
              </a:rPr>
              <a:t>Classic</a:t>
            </a:r>
            <a:r>
              <a:rPr lang="zh-CN" altLang="en-US" sz="1200" i="1" dirty="0">
                <a:solidFill>
                  <a:schemeClr val="accent2"/>
                </a:solidFill>
                <a:ea typeface="宋体" charset="-122"/>
              </a:rPr>
              <a:t> </a:t>
            </a:r>
            <a:r>
              <a:rPr lang="en-US" altLang="zh-CN" sz="1200" i="1" dirty="0">
                <a:solidFill>
                  <a:schemeClr val="accent2"/>
                </a:solidFill>
                <a:ea typeface="宋体" charset="-122"/>
              </a:rPr>
              <a:t>and Low Energy Options Combined</a:t>
            </a:r>
            <a:endParaRPr lang="en-US" altLang="zh-CN" sz="2400" b="1" i="1" dirty="0">
              <a:solidFill>
                <a:srgbClr val="002060"/>
              </a:solidFill>
              <a:ea typeface="宋体" charset="-122"/>
            </a:endParaRPr>
          </a:p>
        </p:txBody>
      </p:sp>
      <p:pic>
        <p:nvPicPr>
          <p:cNvPr id="3891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4095" y="2014545"/>
            <a:ext cx="2359145" cy="3414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内容占位符 2"/>
          <p:cNvSpPr txBox="1">
            <a:spLocks/>
          </p:cNvSpPr>
          <p:nvPr/>
        </p:nvSpPr>
        <p:spPr bwMode="auto">
          <a:xfrm>
            <a:off x="3643306" y="4714884"/>
            <a:ext cx="5286412" cy="16430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200000"/>
              </a:lnSpc>
              <a:spcBef>
                <a:spcPct val="20000"/>
              </a:spcBef>
              <a:spcAft>
                <a:spcPct val="0"/>
              </a:spcAft>
              <a:buClr>
                <a:srgbClr val="2C3A76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altLang="zh-CN" sz="1600" b="1" i="1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宋体" charset="-122"/>
                <a:cs typeface="+mn-cs"/>
              </a:rPr>
              <a:t>Features</a:t>
            </a:r>
            <a:endParaRPr lang="en-US" altLang="en-US" sz="1400" i="1" dirty="0">
              <a:solidFill>
                <a:srgbClr val="002060"/>
              </a:solidFill>
              <a:ea typeface="宋体" charset="-122"/>
            </a:endParaRPr>
          </a:p>
          <a:p>
            <a:pPr marL="261938" indent="-261938">
              <a:lnSpc>
                <a:spcPct val="150000"/>
              </a:lnSpc>
              <a:buClr>
                <a:srgbClr val="FF9900"/>
              </a:buClr>
              <a:buFont typeface="Wingdings" pitchFamily="2" charset="2"/>
              <a:buChar char="l"/>
              <a:defRPr/>
            </a:pPr>
            <a:r>
              <a:rPr lang="en-US" altLang="zh-CN" sz="1400" b="1" dirty="0">
                <a:ea typeface="宋体" charset="-122"/>
              </a:rPr>
              <a:t>Classic Profile</a:t>
            </a:r>
            <a:r>
              <a:rPr lang="zh-CN" altLang="en-US" sz="1400" i="1" dirty="0">
                <a:solidFill>
                  <a:srgbClr val="002060"/>
                </a:solidFill>
                <a:ea typeface="宋体" charset="-122"/>
              </a:rPr>
              <a:t>：</a:t>
            </a:r>
            <a:r>
              <a:rPr lang="en-US" altLang="zh-CN" sz="1400" i="1" dirty="0">
                <a:solidFill>
                  <a:srgbClr val="002060"/>
                </a:solidFill>
                <a:ea typeface="宋体" charset="-122"/>
              </a:rPr>
              <a:t>SPP, IAP, A2DP, HFP, AVRCP, HID</a:t>
            </a:r>
            <a:endParaRPr lang="en-US" altLang="zh-CN" sz="1400" b="1" i="1" dirty="0">
              <a:solidFill>
                <a:srgbClr val="002060"/>
              </a:solidFill>
              <a:ea typeface="宋体" charset="-122"/>
            </a:endParaRPr>
          </a:p>
          <a:p>
            <a:pPr marL="261938" lvl="0" indent="-261938">
              <a:lnSpc>
                <a:spcPct val="150000"/>
              </a:lnSpc>
              <a:buClr>
                <a:srgbClr val="FF9900"/>
              </a:buClr>
              <a:buFont typeface="Wingdings" pitchFamily="2" charset="2"/>
              <a:buChar char="l"/>
              <a:defRPr/>
            </a:pPr>
            <a:r>
              <a:rPr lang="en-US" altLang="zh-CN" sz="1400" b="1" dirty="0">
                <a:ea typeface="宋体" charset="-122"/>
              </a:rPr>
              <a:t>BLE</a:t>
            </a:r>
            <a:r>
              <a:rPr lang="zh-CN" altLang="en-US" sz="1400" dirty="0">
                <a:solidFill>
                  <a:srgbClr val="002060"/>
                </a:solidFill>
                <a:ea typeface="宋体" charset="-122"/>
              </a:rPr>
              <a:t>：</a:t>
            </a:r>
            <a:r>
              <a:rPr lang="en-US" altLang="zh-CN" sz="1400" i="1" dirty="0">
                <a:solidFill>
                  <a:srgbClr val="002060"/>
                </a:solidFill>
                <a:ea typeface="宋体" charset="-122"/>
              </a:rPr>
              <a:t>ATT, GATT</a:t>
            </a:r>
            <a:r>
              <a:rPr lang="zh-CN" altLang="en-US" sz="1400" i="1" dirty="0">
                <a:solidFill>
                  <a:srgbClr val="002060"/>
                </a:solidFill>
                <a:ea typeface="宋体" charset="-122"/>
              </a:rPr>
              <a:t>，</a:t>
            </a:r>
            <a:r>
              <a:rPr lang="en-US" altLang="zh-CN" sz="1400" i="1" dirty="0" err="1">
                <a:solidFill>
                  <a:srgbClr val="002060"/>
                </a:solidFill>
                <a:ea typeface="宋体" charset="-122"/>
              </a:rPr>
              <a:t>Prox</a:t>
            </a:r>
            <a:r>
              <a:rPr lang="zh-CN" altLang="en-US" sz="1400" i="1" dirty="0">
                <a:solidFill>
                  <a:srgbClr val="002060"/>
                </a:solidFill>
                <a:ea typeface="宋体" charset="-122"/>
              </a:rPr>
              <a:t>，</a:t>
            </a:r>
            <a:r>
              <a:rPr lang="en-US" altLang="zh-CN" sz="1400" i="1" dirty="0" err="1">
                <a:solidFill>
                  <a:srgbClr val="002060"/>
                </a:solidFill>
                <a:ea typeface="宋体" charset="-122"/>
              </a:rPr>
              <a:t>Findme</a:t>
            </a:r>
            <a:r>
              <a:rPr lang="zh-CN" altLang="en-US" sz="1400" i="1" dirty="0">
                <a:solidFill>
                  <a:srgbClr val="002060"/>
                </a:solidFill>
                <a:ea typeface="宋体" charset="-122"/>
              </a:rPr>
              <a:t>，</a:t>
            </a:r>
            <a:r>
              <a:rPr lang="en-US" altLang="zh-CN" sz="1400" i="1" dirty="0">
                <a:solidFill>
                  <a:srgbClr val="002060"/>
                </a:solidFill>
                <a:ea typeface="宋体" charset="-122"/>
              </a:rPr>
              <a:t>HID</a:t>
            </a:r>
            <a:r>
              <a:rPr lang="zh-CN" altLang="en-US" sz="1400" i="1" dirty="0">
                <a:solidFill>
                  <a:srgbClr val="002060"/>
                </a:solidFill>
                <a:ea typeface="宋体" charset="-122"/>
              </a:rPr>
              <a:t>，</a:t>
            </a:r>
            <a:r>
              <a:rPr lang="en-US" altLang="zh-CN" sz="1400" i="1" dirty="0">
                <a:solidFill>
                  <a:srgbClr val="002060"/>
                </a:solidFill>
                <a:ea typeface="宋体" charset="-122"/>
              </a:rPr>
              <a:t>OBEX</a:t>
            </a:r>
            <a:r>
              <a:rPr lang="zh-CN" altLang="en-US" sz="1400" i="1" dirty="0">
                <a:solidFill>
                  <a:srgbClr val="002060"/>
                </a:solidFill>
                <a:ea typeface="宋体" charset="-122"/>
              </a:rPr>
              <a:t>，</a:t>
            </a:r>
            <a:r>
              <a:rPr lang="en-US" altLang="en-US" sz="1400" i="1" dirty="0">
                <a:solidFill>
                  <a:srgbClr val="002060"/>
                </a:solidFill>
                <a:ea typeface="宋体" charset="-122"/>
              </a:rPr>
              <a:t> Indoor Positioning </a:t>
            </a:r>
          </a:p>
          <a:p>
            <a:pPr marR="0" lvl="0" algn="l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SzTx/>
              <a:tabLst/>
              <a:defRPr/>
            </a:pPr>
            <a:endParaRPr lang="en-US" altLang="zh-CN" sz="1600" kern="0" dirty="0">
              <a:solidFill>
                <a:srgbClr val="002060"/>
              </a:solidFill>
              <a:ea typeface="宋体" charset="-122"/>
            </a:endParaRPr>
          </a:p>
          <a:p>
            <a:pPr marL="261938" marR="0" lvl="0" indent="-261938" algn="l" defTabSz="914400" rtl="0" eaLnBrk="1" fontAlgn="base" latinLnBrk="0" hangingPunct="1">
              <a:lnSpc>
                <a:spcPct val="200000"/>
              </a:lnSpc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SzTx/>
              <a:buFont typeface="Wingdings" pitchFamily="2" charset="2"/>
              <a:buChar char="l"/>
              <a:tabLst/>
              <a:defRPr/>
            </a:pPr>
            <a:endParaRPr kumimoji="0" lang="en-US" altLang="zh-CN" sz="160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charset="-122"/>
              <a:cs typeface="+mn-cs"/>
            </a:endParaRPr>
          </a:p>
        </p:txBody>
      </p:sp>
      <p:sp>
        <p:nvSpPr>
          <p:cNvPr id="8" name="内容占位符 2"/>
          <p:cNvSpPr txBox="1">
            <a:spLocks/>
          </p:cNvSpPr>
          <p:nvPr/>
        </p:nvSpPr>
        <p:spPr bwMode="auto">
          <a:xfrm>
            <a:off x="4429124" y="3357562"/>
            <a:ext cx="5286412" cy="16430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R="0" lvl="0" algn="l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SzTx/>
              <a:tabLst/>
              <a:defRPr/>
            </a:pPr>
            <a:endParaRPr lang="en-US" altLang="zh-CN" sz="1600" kern="0" dirty="0">
              <a:solidFill>
                <a:srgbClr val="002060"/>
              </a:solidFill>
              <a:ea typeface="宋体" charset="-122"/>
            </a:endParaRPr>
          </a:p>
          <a:p>
            <a:pPr marL="261938" marR="0" lvl="0" indent="-261938" algn="l" defTabSz="914400" rtl="0" eaLnBrk="1" fontAlgn="base" latinLnBrk="0" hangingPunct="1">
              <a:lnSpc>
                <a:spcPct val="200000"/>
              </a:lnSpc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SzTx/>
              <a:buFont typeface="Wingdings" pitchFamily="2" charset="2"/>
              <a:buChar char="l"/>
              <a:tabLst/>
              <a:defRPr/>
            </a:pPr>
            <a:endParaRPr kumimoji="0" lang="en-US" altLang="zh-CN" sz="160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charset="-122"/>
              <a:cs typeface="+mn-cs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3643306" y="2786058"/>
            <a:ext cx="4572000" cy="187743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200000"/>
              </a:lnSpc>
              <a:defRPr/>
            </a:pPr>
            <a:r>
              <a:rPr lang="en-US" altLang="zh-CN" sz="1600" b="1" dirty="0">
                <a:solidFill>
                  <a:srgbClr val="002060"/>
                </a:solidFill>
                <a:ea typeface="宋体" charset="-122"/>
              </a:rPr>
              <a:t>Support  </a:t>
            </a:r>
          </a:p>
          <a:p>
            <a:pPr marL="261938" indent="-261938">
              <a:lnSpc>
                <a:spcPct val="150000"/>
              </a:lnSpc>
              <a:buClr>
                <a:srgbClr val="FF9900"/>
              </a:buClr>
              <a:buSzPct val="100000"/>
              <a:buFont typeface="Wingdings" pitchFamily="2" charset="2"/>
              <a:buChar char="l"/>
              <a:defRPr/>
            </a:pPr>
            <a:r>
              <a:rPr lang="en-US" altLang="zh-CN" sz="1400" dirty="0">
                <a:solidFill>
                  <a:srgbClr val="002060"/>
                </a:solidFill>
                <a:ea typeface="宋体" charset="-122"/>
              </a:rPr>
              <a:t>Apple MFI</a:t>
            </a:r>
          </a:p>
          <a:p>
            <a:pPr marL="261938" indent="-261938">
              <a:lnSpc>
                <a:spcPct val="150000"/>
              </a:lnSpc>
              <a:buClr>
                <a:srgbClr val="FF9900"/>
              </a:buClr>
              <a:buSzPct val="100000"/>
              <a:buFont typeface="Wingdings" pitchFamily="2" charset="2"/>
              <a:buChar char="l"/>
              <a:defRPr/>
            </a:pPr>
            <a:r>
              <a:rPr lang="en-US" altLang="zh-CN" sz="1400" dirty="0">
                <a:solidFill>
                  <a:srgbClr val="002060"/>
                </a:solidFill>
                <a:ea typeface="宋体" charset="-122"/>
              </a:rPr>
              <a:t>Amp’ed UP SDK </a:t>
            </a:r>
          </a:p>
          <a:p>
            <a:pPr marL="261938" indent="-261938">
              <a:lnSpc>
                <a:spcPct val="150000"/>
              </a:lnSpc>
              <a:buClr>
                <a:srgbClr val="FF9900"/>
              </a:buClr>
              <a:buSzPct val="100000"/>
              <a:buFont typeface="Wingdings" pitchFamily="2" charset="2"/>
              <a:buChar char="l"/>
              <a:defRPr/>
            </a:pPr>
            <a:r>
              <a:rPr lang="en-US" altLang="zh-CN" sz="1400" dirty="0">
                <a:solidFill>
                  <a:srgbClr val="002060"/>
                </a:solidFill>
                <a:ea typeface="宋体" charset="-122"/>
              </a:rPr>
              <a:t>High Quality Audio</a:t>
            </a:r>
          </a:p>
          <a:p>
            <a:pPr marL="261938" indent="-261938">
              <a:lnSpc>
                <a:spcPct val="150000"/>
              </a:lnSpc>
              <a:buClr>
                <a:srgbClr val="FF9900"/>
              </a:buClr>
              <a:buSzPct val="100000"/>
              <a:buFont typeface="Wingdings" pitchFamily="2" charset="2"/>
              <a:buChar char="l"/>
              <a:defRPr/>
            </a:pPr>
            <a:r>
              <a:rPr lang="en-US" altLang="zh-CN" sz="1400" dirty="0">
                <a:solidFill>
                  <a:srgbClr val="002060"/>
                </a:solidFill>
                <a:ea typeface="宋体" charset="-122"/>
              </a:rPr>
              <a:t>End-User Customization 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err="1">
                <a:solidFill>
                  <a:srgbClr val="002060"/>
                </a:solidFill>
              </a:rPr>
              <a:t>SonicART</a:t>
            </a:r>
            <a:endParaRPr lang="en-US" dirty="0">
              <a:solidFill>
                <a:srgbClr val="002060"/>
              </a:solidFill>
            </a:endParaRPr>
          </a:p>
        </p:txBody>
      </p:sp>
      <p:grpSp>
        <p:nvGrpSpPr>
          <p:cNvPr id="4" name="组合 36"/>
          <p:cNvGrpSpPr>
            <a:grpSpLocks noGrp="1"/>
          </p:cNvGrpSpPr>
          <p:nvPr/>
        </p:nvGrpSpPr>
        <p:grpSpPr>
          <a:xfrm>
            <a:off x="990600" y="1905000"/>
            <a:ext cx="4343400" cy="2057400"/>
            <a:chOff x="0" y="1845372"/>
            <a:chExt cx="8713330" cy="2971809"/>
          </a:xfrm>
        </p:grpSpPr>
        <p:pic>
          <p:nvPicPr>
            <p:cNvPr id="5" name="Picture 4" descr="C:\Users\C\Desktop\xctm-slider-add-media-iphone_png_pagespeed_ic_RTfcPllmTLUp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1845372"/>
              <a:ext cx="2600325" cy="29718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6" name="组合 34"/>
            <p:cNvGrpSpPr/>
            <p:nvPr/>
          </p:nvGrpSpPr>
          <p:grpSpPr>
            <a:xfrm>
              <a:off x="2088689" y="2058321"/>
              <a:ext cx="6624641" cy="2758860"/>
              <a:chOff x="1300162" y="1672089"/>
              <a:chExt cx="7377693" cy="3314062"/>
            </a:xfrm>
          </p:grpSpPr>
          <p:grpSp>
            <p:nvGrpSpPr>
              <p:cNvPr id="7" name="组合 2063"/>
              <p:cNvGrpSpPr/>
              <p:nvPr/>
            </p:nvGrpSpPr>
            <p:grpSpPr>
              <a:xfrm flipH="1">
                <a:off x="2666994" y="1676402"/>
                <a:ext cx="6010861" cy="3309749"/>
                <a:chOff x="685800" y="1295400"/>
                <a:chExt cx="5981700" cy="3962400"/>
              </a:xfrm>
            </p:grpSpPr>
            <p:sp>
              <p:nvSpPr>
                <p:cNvPr id="18" name="TextBox 25"/>
                <p:cNvSpPr txBox="1"/>
                <p:nvPr/>
              </p:nvSpPr>
              <p:spPr>
                <a:xfrm>
                  <a:off x="4764191" y="2883461"/>
                  <a:ext cx="834685" cy="51147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r>
                    <a:rPr lang="en-US" altLang="zh-CN" sz="1000" dirty="0">
                      <a:solidFill>
                        <a:srgbClr val="002060"/>
                      </a:solidFill>
                    </a:rPr>
                    <a:t>I2S</a:t>
                  </a:r>
                  <a:endParaRPr lang="zh-CN" altLang="en-US" sz="1000" dirty="0">
                    <a:solidFill>
                      <a:srgbClr val="002060"/>
                    </a:solidFill>
                  </a:endParaRPr>
                </a:p>
              </p:txBody>
            </p:sp>
            <p:grpSp>
              <p:nvGrpSpPr>
                <p:cNvPr id="19" name="组合 2062"/>
                <p:cNvGrpSpPr/>
                <p:nvPr/>
              </p:nvGrpSpPr>
              <p:grpSpPr>
                <a:xfrm>
                  <a:off x="685800" y="1295400"/>
                  <a:ext cx="5981700" cy="3962400"/>
                  <a:chOff x="685800" y="1295400"/>
                  <a:chExt cx="5981700" cy="3962400"/>
                </a:xfrm>
              </p:grpSpPr>
              <p:sp>
                <p:nvSpPr>
                  <p:cNvPr id="20" name="圆角矩形 30"/>
                  <p:cNvSpPr/>
                  <p:nvPr/>
                </p:nvSpPr>
                <p:spPr>
                  <a:xfrm>
                    <a:off x="685800" y="1295400"/>
                    <a:ext cx="5029200" cy="3962400"/>
                  </a:xfrm>
                  <a:prstGeom prst="roundRect">
                    <a:avLst/>
                  </a:prstGeom>
                  <a:noFill/>
                  <a:ln>
                    <a:solidFill>
                      <a:srgbClr val="002060"/>
                    </a:solidFill>
                  </a:ln>
                  <a:effectLst>
                    <a:outerShdw blurRad="50800" dist="38100" algn="l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zh-CN" altLang="en-US"/>
                  </a:p>
                </p:txBody>
              </p:sp>
              <p:grpSp>
                <p:nvGrpSpPr>
                  <p:cNvPr id="21" name="组合 2061"/>
                  <p:cNvGrpSpPr/>
                  <p:nvPr/>
                </p:nvGrpSpPr>
                <p:grpSpPr>
                  <a:xfrm>
                    <a:off x="1024632" y="1775439"/>
                    <a:ext cx="5642868" cy="2872763"/>
                    <a:chOff x="1024632" y="1775439"/>
                    <a:chExt cx="5642868" cy="2872763"/>
                  </a:xfrm>
                </p:grpSpPr>
                <p:sp>
                  <p:nvSpPr>
                    <p:cNvPr id="22" name="矩形 7"/>
                    <p:cNvSpPr/>
                    <p:nvPr/>
                  </p:nvSpPr>
                  <p:spPr>
                    <a:xfrm>
                      <a:off x="1024632" y="2031170"/>
                      <a:ext cx="1489971" cy="1143000"/>
                    </a:xfrm>
                    <a:prstGeom prst="rect">
                      <a:avLst/>
                    </a:prstGeom>
                    <a:solidFill>
                      <a:schemeClr val="accent6">
                        <a:lumMod val="75000"/>
                      </a:schemeClr>
                    </a:solidFill>
                    <a:ln>
                      <a:solidFill>
                        <a:schemeClr val="accent6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ctr"/>
                      <a:r>
                        <a:rPr lang="en-US" altLang="zh-CN" sz="900" dirty="0" err="1"/>
                        <a:t>Spkr</a:t>
                      </a:r>
                      <a:r>
                        <a:rPr lang="en-US" altLang="zh-CN" sz="900" dirty="0"/>
                        <a:t>/</a:t>
                      </a:r>
                    </a:p>
                    <a:p>
                      <a:pPr algn="ctr"/>
                      <a:r>
                        <a:rPr lang="en-US" altLang="zh-CN" sz="900" dirty="0"/>
                        <a:t>Headset</a:t>
                      </a:r>
                      <a:endParaRPr lang="zh-CN" altLang="en-US" sz="900" dirty="0"/>
                    </a:p>
                  </p:txBody>
                </p:sp>
                <p:sp>
                  <p:nvSpPr>
                    <p:cNvPr id="23" name="矩形 8"/>
                    <p:cNvSpPr/>
                    <p:nvPr/>
                  </p:nvSpPr>
                  <p:spPr>
                    <a:xfrm>
                      <a:off x="1024632" y="3505202"/>
                      <a:ext cx="1489971" cy="1143000"/>
                    </a:xfrm>
                    <a:prstGeom prst="rect">
                      <a:avLst/>
                    </a:prstGeom>
                    <a:solidFill>
                      <a:schemeClr val="accent6">
                        <a:lumMod val="75000"/>
                      </a:schemeClr>
                    </a:solidFill>
                    <a:ln>
                      <a:solidFill>
                        <a:schemeClr val="accent6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ctr"/>
                      <a:r>
                        <a:rPr lang="en-US" altLang="zh-CN" sz="900" dirty="0" err="1"/>
                        <a:t>Mic</a:t>
                      </a:r>
                      <a:endParaRPr lang="en-US" altLang="zh-CN" sz="900" dirty="0"/>
                    </a:p>
                  </p:txBody>
                </p:sp>
                <p:grpSp>
                  <p:nvGrpSpPr>
                    <p:cNvPr id="24" name="组合 2060"/>
                    <p:cNvGrpSpPr/>
                    <p:nvPr/>
                  </p:nvGrpSpPr>
                  <p:grpSpPr>
                    <a:xfrm>
                      <a:off x="2186146" y="1775439"/>
                      <a:ext cx="4481354" cy="2872761"/>
                      <a:chOff x="2186146" y="1775439"/>
                      <a:chExt cx="4481354" cy="2872761"/>
                    </a:xfrm>
                  </p:grpSpPr>
                  <p:grpSp>
                    <p:nvGrpSpPr>
                      <p:cNvPr id="25" name="组合 2059"/>
                      <p:cNvGrpSpPr/>
                      <p:nvPr/>
                    </p:nvGrpSpPr>
                    <p:grpSpPr>
                      <a:xfrm>
                        <a:off x="2186146" y="1775439"/>
                        <a:ext cx="3328026" cy="2872761"/>
                        <a:chOff x="2186146" y="1775439"/>
                        <a:chExt cx="3328026" cy="2872761"/>
                      </a:xfrm>
                    </p:grpSpPr>
                    <p:sp>
                      <p:nvSpPr>
                        <p:cNvPr id="30" name="矩形 5"/>
                        <p:cNvSpPr/>
                        <p:nvPr/>
                      </p:nvSpPr>
                      <p:spPr>
                        <a:xfrm>
                          <a:off x="3886200" y="3505200"/>
                          <a:ext cx="1371600" cy="1143000"/>
                        </a:xfrm>
                        <a:prstGeom prst="rect">
                          <a:avLst/>
                        </a:prstGeom>
                        <a:solidFill>
                          <a:srgbClr val="FF9900"/>
                        </a:solidFill>
                        <a:ln>
                          <a:solidFill>
                            <a:srgbClr val="002060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>
                          <a:defPPr>
                            <a:defRPr lang="en-US"/>
                          </a:defPPr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9pPr>
                        </a:lstStyle>
                        <a:p>
                          <a:pPr algn="ctr"/>
                          <a:r>
                            <a:rPr lang="en-US" altLang="zh-CN" sz="900" dirty="0"/>
                            <a:t>BT</a:t>
                          </a:r>
                          <a:r>
                            <a:rPr lang="en-US" altLang="zh-CN" sz="1400" dirty="0"/>
                            <a:t> </a:t>
                          </a:r>
                          <a:r>
                            <a:rPr lang="en-US" altLang="zh-CN" sz="900" dirty="0"/>
                            <a:t>Module</a:t>
                          </a:r>
                          <a:endParaRPr lang="zh-CN" altLang="en-US" sz="900" dirty="0"/>
                        </a:p>
                      </p:txBody>
                    </p:sp>
                    <p:grpSp>
                      <p:nvGrpSpPr>
                        <p:cNvPr id="31" name="组合 2058"/>
                        <p:cNvGrpSpPr/>
                        <p:nvPr/>
                      </p:nvGrpSpPr>
                      <p:grpSpPr>
                        <a:xfrm>
                          <a:off x="2186146" y="1775439"/>
                          <a:ext cx="3328026" cy="2304562"/>
                          <a:chOff x="2186146" y="1775439"/>
                          <a:chExt cx="3328026" cy="2304562"/>
                        </a:xfrm>
                      </p:grpSpPr>
                      <p:grpSp>
                        <p:nvGrpSpPr>
                          <p:cNvPr id="32" name="组合 2056"/>
                          <p:cNvGrpSpPr/>
                          <p:nvPr/>
                        </p:nvGrpSpPr>
                        <p:grpSpPr>
                          <a:xfrm>
                            <a:off x="2186146" y="1775439"/>
                            <a:ext cx="3328026" cy="1729761"/>
                            <a:chOff x="2186146" y="1775439"/>
                            <a:chExt cx="3328026" cy="1729761"/>
                          </a:xfrm>
                        </p:grpSpPr>
                        <p:grpSp>
                          <p:nvGrpSpPr>
                            <p:cNvPr id="38" name="组合 2055"/>
                            <p:cNvGrpSpPr/>
                            <p:nvPr/>
                          </p:nvGrpSpPr>
                          <p:grpSpPr>
                            <a:xfrm>
                              <a:off x="2186146" y="1775439"/>
                              <a:ext cx="3328026" cy="1729761"/>
                              <a:chOff x="2186146" y="1775439"/>
                              <a:chExt cx="3328026" cy="1729761"/>
                            </a:xfrm>
                          </p:grpSpPr>
                          <p:sp>
                            <p:nvSpPr>
                              <p:cNvPr id="41" name="矩形 3"/>
                              <p:cNvSpPr/>
                              <p:nvPr/>
                            </p:nvSpPr>
                            <p:spPr>
                              <a:xfrm>
                                <a:off x="4243547" y="1775439"/>
                                <a:ext cx="1270625" cy="827234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solidFill>
                                  <a:schemeClr val="tx1"/>
                                </a:solidFill>
                                <a:prstDash val="sysDash"/>
                              </a:ln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0" anchor="ctr"/>
                              <a:lstStyle>
                                <a:defPPr>
                                  <a:defRPr lang="en-US"/>
                                </a:defPPr>
                                <a:lvl1pPr marL="0" algn="l" defTabSz="914400" rtl="0" eaLnBrk="1" latinLnBrk="0" hangingPunct="1">
                                  <a:defRPr sz="1800" kern="1200">
                                    <a:solidFill>
                                      <a:schemeClr val="lt1"/>
                                    </a:solidFill>
                                    <a:latin typeface="+mn-lt"/>
                                    <a:ea typeface="+mn-ea"/>
                                    <a:cs typeface="+mn-cs"/>
                                  </a:defRPr>
                                </a:lvl1pPr>
                                <a:lvl2pPr marL="457200" algn="l" defTabSz="914400" rtl="0" eaLnBrk="1" latinLnBrk="0" hangingPunct="1">
                                  <a:defRPr sz="1800" kern="1200">
                                    <a:solidFill>
                                      <a:schemeClr val="lt1"/>
                                    </a:solidFill>
                                    <a:latin typeface="+mn-lt"/>
                                    <a:ea typeface="+mn-ea"/>
                                    <a:cs typeface="+mn-cs"/>
                                  </a:defRPr>
                                </a:lvl2pPr>
                                <a:lvl3pPr marL="914400" algn="l" defTabSz="914400" rtl="0" eaLnBrk="1" latinLnBrk="0" hangingPunct="1">
                                  <a:defRPr sz="1800" kern="1200">
                                    <a:solidFill>
                                      <a:schemeClr val="lt1"/>
                                    </a:solidFill>
                                    <a:latin typeface="+mn-lt"/>
                                    <a:ea typeface="+mn-ea"/>
                                    <a:cs typeface="+mn-cs"/>
                                  </a:defRPr>
                                </a:lvl3pPr>
                                <a:lvl4pPr marL="1371600" algn="l" defTabSz="914400" rtl="0" eaLnBrk="1" latinLnBrk="0" hangingPunct="1">
                                  <a:defRPr sz="1800" kern="1200">
                                    <a:solidFill>
                                      <a:schemeClr val="lt1"/>
                                    </a:solidFill>
                                    <a:latin typeface="+mn-lt"/>
                                    <a:ea typeface="+mn-ea"/>
                                    <a:cs typeface="+mn-cs"/>
                                  </a:defRPr>
                                </a:lvl4pPr>
                                <a:lvl5pPr marL="1828800" algn="l" defTabSz="914400" rtl="0" eaLnBrk="1" latinLnBrk="0" hangingPunct="1">
                                  <a:defRPr sz="1800" kern="1200">
                                    <a:solidFill>
                                      <a:schemeClr val="lt1"/>
                                    </a:solidFill>
                                    <a:latin typeface="+mn-lt"/>
                                    <a:ea typeface="+mn-ea"/>
                                    <a:cs typeface="+mn-cs"/>
                                  </a:defRPr>
                                </a:lvl5pPr>
                                <a:lvl6pPr marL="2286000" algn="l" defTabSz="914400" rtl="0" eaLnBrk="1" latinLnBrk="0" hangingPunct="1">
                                  <a:defRPr sz="1800" kern="1200">
                                    <a:solidFill>
                                      <a:schemeClr val="lt1"/>
                                    </a:solidFill>
                                    <a:latin typeface="+mn-lt"/>
                                    <a:ea typeface="+mn-ea"/>
                                    <a:cs typeface="+mn-cs"/>
                                  </a:defRPr>
                                </a:lvl6pPr>
                                <a:lvl7pPr marL="2743200" algn="l" defTabSz="914400" rtl="0" eaLnBrk="1" latinLnBrk="0" hangingPunct="1">
                                  <a:defRPr sz="1800" kern="1200">
                                    <a:solidFill>
                                      <a:schemeClr val="lt1"/>
                                    </a:solidFill>
                                    <a:latin typeface="+mn-lt"/>
                                    <a:ea typeface="+mn-ea"/>
                                    <a:cs typeface="+mn-cs"/>
                                  </a:defRPr>
                                </a:lvl7pPr>
                                <a:lvl8pPr marL="3200400" algn="l" defTabSz="914400" rtl="0" eaLnBrk="1" latinLnBrk="0" hangingPunct="1">
                                  <a:defRPr sz="1800" kern="1200">
                                    <a:solidFill>
                                      <a:schemeClr val="lt1"/>
                                    </a:solidFill>
                                    <a:latin typeface="+mn-lt"/>
                                    <a:ea typeface="+mn-ea"/>
                                    <a:cs typeface="+mn-cs"/>
                                  </a:defRPr>
                                </a:lvl8pPr>
                                <a:lvl9pPr marL="3657600" algn="l" defTabSz="914400" rtl="0" eaLnBrk="1" latinLnBrk="0" hangingPunct="1">
                                  <a:defRPr sz="1800" kern="1200">
                                    <a:solidFill>
                                      <a:schemeClr val="lt1"/>
                                    </a:solidFill>
                                    <a:latin typeface="+mn-lt"/>
                                    <a:ea typeface="+mn-ea"/>
                                    <a:cs typeface="+mn-cs"/>
                                  </a:defRPr>
                                </a:lvl9pPr>
                              </a:lstStyle>
                              <a:p>
                                <a:pPr algn="ctr"/>
                                <a:r>
                                  <a:rPr lang="en-US" altLang="zh-CN" sz="900" b="1" dirty="0">
                                    <a:solidFill>
                                      <a:schemeClr val="accent6"/>
                                    </a:solidFill>
                                  </a:rPr>
                                  <a:t>Code</a:t>
                                </a:r>
                                <a:r>
                                  <a:rPr lang="en-US" altLang="zh-CN" sz="1000" b="1" dirty="0">
                                    <a:solidFill>
                                      <a:schemeClr val="accent6"/>
                                    </a:solidFill>
                                  </a:rPr>
                                  <a:t>c</a:t>
                                </a:r>
                                <a:endParaRPr lang="zh-CN" altLang="en-US" sz="1000" b="1" dirty="0">
                                  <a:solidFill>
                                    <a:schemeClr val="accent6"/>
                                  </a:solidFill>
                                </a:endParaRPr>
                              </a:p>
                            </p:txBody>
                          </p:sp>
                          <p:cxnSp>
                            <p:nvCxnSpPr>
                              <p:cNvPr id="42" name="直接连接符 19"/>
                              <p:cNvCxnSpPr/>
                              <p:nvPr/>
                            </p:nvCxnSpPr>
                            <p:spPr>
                              <a:xfrm flipV="1">
                                <a:off x="4914900" y="2602668"/>
                                <a:ext cx="0" cy="902532"/>
                              </a:xfrm>
                              <a:prstGeom prst="line">
                                <a:avLst/>
                              </a:prstGeom>
                              <a:ln w="25400">
                                <a:solidFill>
                                  <a:srgbClr val="002060"/>
                                </a:solidFill>
                                <a:prstDash val="sysDash"/>
                                <a:tailEnd type="arrow"/>
                              </a:ln>
                            </p:spPr>
                            <p:style>
                              <a:lnRef idx="1">
                                <a:schemeClr val="accent1"/>
                              </a:lnRef>
                              <a:fillRef idx="0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tx1"/>
                              </a:fontRef>
                            </p:style>
                          </p:cxnSp>
                          <p:cxnSp>
                            <p:nvCxnSpPr>
                              <p:cNvPr id="43" name="直接箭头连接符 22"/>
                              <p:cNvCxnSpPr/>
                              <p:nvPr/>
                            </p:nvCxnSpPr>
                            <p:spPr>
                              <a:xfrm flipH="1">
                                <a:off x="2186146" y="2408594"/>
                                <a:ext cx="2057399" cy="0"/>
                              </a:xfrm>
                              <a:prstGeom prst="straightConnector1">
                                <a:avLst/>
                              </a:prstGeom>
                              <a:ln w="25400">
                                <a:solidFill>
                                  <a:srgbClr val="002060"/>
                                </a:solidFill>
                                <a:prstDash val="sysDash"/>
                                <a:headEnd type="stealth"/>
                                <a:tailEnd type="arrow"/>
                              </a:ln>
                              <a:effectLst/>
                            </p:spPr>
                            <p:style>
                              <a:lnRef idx="1">
                                <a:schemeClr val="accent1"/>
                              </a:lnRef>
                              <a:fillRef idx="0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tx1"/>
                              </a:fontRef>
                            </p:style>
                          </p:cxnSp>
                        </p:grpSp>
                        <p:sp>
                          <p:nvSpPr>
                            <p:cNvPr id="39" name="TextBox 27"/>
                            <p:cNvSpPr txBox="1"/>
                            <p:nvPr/>
                          </p:nvSpPr>
                          <p:spPr>
                            <a:xfrm>
                              <a:off x="2656770" y="1985877"/>
                              <a:ext cx="1376408" cy="511471"/>
                            </a:xfrm>
                            <a:prstGeom prst="rect">
                              <a:avLst/>
                            </a:prstGeom>
                            <a:noFill/>
                          </p:spPr>
                          <p:txBody>
                            <a:bodyPr wrap="none" rtlCol="0">
                              <a:spAutoFit/>
                            </a:bodyPr>
                            <a:lstStyle>
                              <a:defPPr>
                                <a:defRPr lang="en-US"/>
                              </a:defPPr>
                              <a:lvl1pPr marL="0" algn="l" defTabSz="914400" rtl="0" eaLnBrk="1" latinLnBrk="0" hangingPunct="1">
                                <a:defRPr sz="1800" kern="1200">
                                  <a:solidFill>
                                    <a:schemeClr val="tx1"/>
                                  </a:solidFill>
                                  <a:latin typeface="+mn-lt"/>
                                  <a:ea typeface="+mn-ea"/>
                                  <a:cs typeface="+mn-cs"/>
                                </a:defRPr>
                              </a:lvl1pPr>
                              <a:lvl2pPr marL="457200" algn="l" defTabSz="914400" rtl="0" eaLnBrk="1" latinLnBrk="0" hangingPunct="1">
                                <a:defRPr sz="1800" kern="1200">
                                  <a:solidFill>
                                    <a:schemeClr val="tx1"/>
                                  </a:solidFill>
                                  <a:latin typeface="+mn-lt"/>
                                  <a:ea typeface="+mn-ea"/>
                                  <a:cs typeface="+mn-cs"/>
                                </a:defRPr>
                              </a:lvl2pPr>
                              <a:lvl3pPr marL="914400" algn="l" defTabSz="914400" rtl="0" eaLnBrk="1" latinLnBrk="0" hangingPunct="1">
                                <a:defRPr sz="1800" kern="1200">
                                  <a:solidFill>
                                    <a:schemeClr val="tx1"/>
                                  </a:solidFill>
                                  <a:latin typeface="+mn-lt"/>
                                  <a:ea typeface="+mn-ea"/>
                                  <a:cs typeface="+mn-cs"/>
                                </a:defRPr>
                              </a:lvl3pPr>
                              <a:lvl4pPr marL="1371600" algn="l" defTabSz="914400" rtl="0" eaLnBrk="1" latinLnBrk="0" hangingPunct="1">
                                <a:defRPr sz="1800" kern="1200">
                                  <a:solidFill>
                                    <a:schemeClr val="tx1"/>
                                  </a:solidFill>
                                  <a:latin typeface="+mn-lt"/>
                                  <a:ea typeface="+mn-ea"/>
                                  <a:cs typeface="+mn-cs"/>
                                </a:defRPr>
                              </a:lvl4pPr>
                              <a:lvl5pPr marL="1828800" algn="l" defTabSz="914400" rtl="0" eaLnBrk="1" latinLnBrk="0" hangingPunct="1">
                                <a:defRPr sz="1800" kern="1200">
                                  <a:solidFill>
                                    <a:schemeClr val="tx1"/>
                                  </a:solidFill>
                                  <a:latin typeface="+mn-lt"/>
                                  <a:ea typeface="+mn-ea"/>
                                  <a:cs typeface="+mn-cs"/>
                                </a:defRPr>
                              </a:lvl5pPr>
                              <a:lvl6pPr marL="2286000" algn="l" defTabSz="914400" rtl="0" eaLnBrk="1" latinLnBrk="0" hangingPunct="1">
                                <a:defRPr sz="1800" kern="1200">
                                  <a:solidFill>
                                    <a:schemeClr val="tx1"/>
                                  </a:solidFill>
                                  <a:latin typeface="+mn-lt"/>
                                  <a:ea typeface="+mn-ea"/>
                                  <a:cs typeface="+mn-cs"/>
                                </a:defRPr>
                              </a:lvl6pPr>
                              <a:lvl7pPr marL="2743200" algn="l" defTabSz="914400" rtl="0" eaLnBrk="1" latinLnBrk="0" hangingPunct="1">
                                <a:defRPr sz="1800" kern="1200">
                                  <a:solidFill>
                                    <a:schemeClr val="tx1"/>
                                  </a:solidFill>
                                  <a:latin typeface="+mn-lt"/>
                                  <a:ea typeface="+mn-ea"/>
                                  <a:cs typeface="+mn-cs"/>
                                </a:defRPr>
                              </a:lvl7pPr>
                              <a:lvl8pPr marL="3200400" algn="l" defTabSz="914400" rtl="0" eaLnBrk="1" latinLnBrk="0" hangingPunct="1">
                                <a:defRPr sz="1800" kern="1200">
                                  <a:solidFill>
                                    <a:schemeClr val="tx1"/>
                                  </a:solidFill>
                                  <a:latin typeface="+mn-lt"/>
                                  <a:ea typeface="+mn-ea"/>
                                  <a:cs typeface="+mn-cs"/>
                                </a:defRPr>
                              </a:lvl8pPr>
                              <a:lvl9pPr marL="3657600" algn="l" defTabSz="914400" rtl="0" eaLnBrk="1" latinLnBrk="0" hangingPunct="1">
                                <a:defRPr sz="1800" kern="1200">
                                  <a:solidFill>
                                    <a:schemeClr val="tx1"/>
                                  </a:solidFill>
                                  <a:latin typeface="+mn-lt"/>
                                  <a:ea typeface="+mn-ea"/>
                                  <a:cs typeface="+mn-cs"/>
                                </a:defRPr>
                              </a:lvl9pPr>
                            </a:lstStyle>
                            <a:p>
                              <a:r>
                                <a:rPr lang="en-US" altLang="zh-CN" sz="1000" b="1" dirty="0">
                                  <a:solidFill>
                                    <a:srgbClr val="002060"/>
                                  </a:solidFill>
                                </a:rPr>
                                <a:t>Analog</a:t>
                              </a:r>
                              <a:endParaRPr lang="zh-CN" altLang="en-US" sz="1000" b="1" dirty="0">
                                <a:solidFill>
                                  <a:srgbClr val="002060"/>
                                </a:solidFill>
                              </a:endParaRPr>
                            </a:p>
                          </p:txBody>
                        </p:sp>
                        <p:sp>
                          <p:nvSpPr>
                            <p:cNvPr id="40" name="TextBox 28"/>
                            <p:cNvSpPr txBox="1"/>
                            <p:nvPr/>
                          </p:nvSpPr>
                          <p:spPr>
                            <a:xfrm>
                              <a:off x="2697721" y="2725173"/>
                              <a:ext cx="1376408" cy="511472"/>
                            </a:xfrm>
                            <a:prstGeom prst="rect">
                              <a:avLst/>
                            </a:prstGeom>
                            <a:noFill/>
                          </p:spPr>
                          <p:txBody>
                            <a:bodyPr wrap="none" rtlCol="0">
                              <a:spAutoFit/>
                            </a:bodyPr>
                            <a:lstStyle>
                              <a:defPPr>
                                <a:defRPr lang="en-US"/>
                              </a:defPPr>
                              <a:lvl1pPr marL="0" algn="l" defTabSz="914400" rtl="0" eaLnBrk="1" latinLnBrk="0" hangingPunct="1">
                                <a:defRPr sz="1800" kern="1200">
                                  <a:solidFill>
                                    <a:schemeClr val="tx1"/>
                                  </a:solidFill>
                                  <a:latin typeface="+mn-lt"/>
                                  <a:ea typeface="+mn-ea"/>
                                  <a:cs typeface="+mn-cs"/>
                                </a:defRPr>
                              </a:lvl1pPr>
                              <a:lvl2pPr marL="457200" algn="l" defTabSz="914400" rtl="0" eaLnBrk="1" latinLnBrk="0" hangingPunct="1">
                                <a:defRPr sz="1800" kern="1200">
                                  <a:solidFill>
                                    <a:schemeClr val="tx1"/>
                                  </a:solidFill>
                                  <a:latin typeface="+mn-lt"/>
                                  <a:ea typeface="+mn-ea"/>
                                  <a:cs typeface="+mn-cs"/>
                                </a:defRPr>
                              </a:lvl2pPr>
                              <a:lvl3pPr marL="914400" algn="l" defTabSz="914400" rtl="0" eaLnBrk="1" latinLnBrk="0" hangingPunct="1">
                                <a:defRPr sz="1800" kern="1200">
                                  <a:solidFill>
                                    <a:schemeClr val="tx1"/>
                                  </a:solidFill>
                                  <a:latin typeface="+mn-lt"/>
                                  <a:ea typeface="+mn-ea"/>
                                  <a:cs typeface="+mn-cs"/>
                                </a:defRPr>
                              </a:lvl3pPr>
                              <a:lvl4pPr marL="1371600" algn="l" defTabSz="914400" rtl="0" eaLnBrk="1" latinLnBrk="0" hangingPunct="1">
                                <a:defRPr sz="1800" kern="1200">
                                  <a:solidFill>
                                    <a:schemeClr val="tx1"/>
                                  </a:solidFill>
                                  <a:latin typeface="+mn-lt"/>
                                  <a:ea typeface="+mn-ea"/>
                                  <a:cs typeface="+mn-cs"/>
                                </a:defRPr>
                              </a:lvl4pPr>
                              <a:lvl5pPr marL="1828800" algn="l" defTabSz="914400" rtl="0" eaLnBrk="1" latinLnBrk="0" hangingPunct="1">
                                <a:defRPr sz="1800" kern="1200">
                                  <a:solidFill>
                                    <a:schemeClr val="tx1"/>
                                  </a:solidFill>
                                  <a:latin typeface="+mn-lt"/>
                                  <a:ea typeface="+mn-ea"/>
                                  <a:cs typeface="+mn-cs"/>
                                </a:defRPr>
                              </a:lvl5pPr>
                              <a:lvl6pPr marL="2286000" algn="l" defTabSz="914400" rtl="0" eaLnBrk="1" latinLnBrk="0" hangingPunct="1">
                                <a:defRPr sz="1800" kern="1200">
                                  <a:solidFill>
                                    <a:schemeClr val="tx1"/>
                                  </a:solidFill>
                                  <a:latin typeface="+mn-lt"/>
                                  <a:ea typeface="+mn-ea"/>
                                  <a:cs typeface="+mn-cs"/>
                                </a:defRPr>
                              </a:lvl6pPr>
                              <a:lvl7pPr marL="2743200" algn="l" defTabSz="914400" rtl="0" eaLnBrk="1" latinLnBrk="0" hangingPunct="1">
                                <a:defRPr sz="1800" kern="1200">
                                  <a:solidFill>
                                    <a:schemeClr val="tx1"/>
                                  </a:solidFill>
                                  <a:latin typeface="+mn-lt"/>
                                  <a:ea typeface="+mn-ea"/>
                                  <a:cs typeface="+mn-cs"/>
                                </a:defRPr>
                              </a:lvl7pPr>
                              <a:lvl8pPr marL="3200400" algn="l" defTabSz="914400" rtl="0" eaLnBrk="1" latinLnBrk="0" hangingPunct="1">
                                <a:defRPr sz="1800" kern="1200">
                                  <a:solidFill>
                                    <a:schemeClr val="tx1"/>
                                  </a:solidFill>
                                  <a:latin typeface="+mn-lt"/>
                                  <a:ea typeface="+mn-ea"/>
                                  <a:cs typeface="+mn-cs"/>
                                </a:defRPr>
                              </a:lvl8pPr>
                              <a:lvl9pPr marL="3657600" algn="l" defTabSz="914400" rtl="0" eaLnBrk="1" latinLnBrk="0" hangingPunct="1">
                                <a:defRPr sz="1800" kern="1200">
                                  <a:solidFill>
                                    <a:schemeClr val="tx1"/>
                                  </a:solidFill>
                                  <a:latin typeface="+mn-lt"/>
                                  <a:ea typeface="+mn-ea"/>
                                  <a:cs typeface="+mn-cs"/>
                                </a:defRPr>
                              </a:lvl9pPr>
                            </a:lstStyle>
                            <a:p>
                              <a:r>
                                <a:rPr lang="en-US" altLang="zh-CN" sz="1000" b="1" dirty="0">
                                  <a:solidFill>
                                    <a:schemeClr val="accent6"/>
                                  </a:solidFill>
                                </a:rPr>
                                <a:t>Analog</a:t>
                              </a:r>
                              <a:endParaRPr lang="zh-CN" altLang="en-US" sz="1000" b="1" dirty="0">
                                <a:solidFill>
                                  <a:schemeClr val="accent6"/>
                                </a:solidFill>
                              </a:endParaRPr>
                            </a:p>
                          </p:txBody>
                        </p:sp>
                      </p:grpSp>
                      <p:grpSp>
                        <p:nvGrpSpPr>
                          <p:cNvPr id="33" name="组合 2057"/>
                          <p:cNvGrpSpPr/>
                          <p:nvPr/>
                        </p:nvGrpSpPr>
                        <p:grpSpPr>
                          <a:xfrm>
                            <a:off x="2514600" y="2743200"/>
                            <a:ext cx="2057400" cy="1336801"/>
                            <a:chOff x="2514600" y="2743200"/>
                            <a:chExt cx="2057400" cy="1336801"/>
                          </a:xfrm>
                        </p:grpSpPr>
                        <p:cxnSp>
                          <p:nvCxnSpPr>
                            <p:cNvPr id="34" name="直接箭头连接符 9"/>
                            <p:cNvCxnSpPr>
                              <a:stCxn id="23" idx="3"/>
                            </p:cNvCxnSpPr>
                            <p:nvPr/>
                          </p:nvCxnSpPr>
                          <p:spPr>
                            <a:xfrm rot="10800000" flipH="1">
                              <a:off x="2514602" y="4076702"/>
                              <a:ext cx="1371588" cy="3299"/>
                            </a:xfrm>
                            <a:prstGeom prst="straightConnector1">
                              <a:avLst/>
                            </a:prstGeom>
                            <a:ln w="2540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tailEnd type="arrow"/>
                            </a:ln>
                          </p:spPr>
                          <p:style>
                            <a:lnRef idx="1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  <p:cxnSp>
                          <p:nvCxnSpPr>
                            <p:cNvPr id="35" name="直接连接符 13"/>
                            <p:cNvCxnSpPr/>
                            <p:nvPr/>
                          </p:nvCxnSpPr>
                          <p:spPr>
                            <a:xfrm flipV="1">
                              <a:off x="4572000" y="2743200"/>
                              <a:ext cx="0" cy="762000"/>
                            </a:xfrm>
                            <a:prstGeom prst="line">
                              <a:avLst/>
                            </a:prstGeom>
                            <a:ln w="2540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</a:ln>
                          </p:spPr>
                          <p:style>
                            <a:lnRef idx="1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  <p:cxnSp>
                          <p:nvCxnSpPr>
                            <p:cNvPr id="36" name="直接箭头连接符 15"/>
                            <p:cNvCxnSpPr/>
                            <p:nvPr/>
                          </p:nvCxnSpPr>
                          <p:spPr>
                            <a:xfrm flipH="1">
                              <a:off x="2514600" y="2743200"/>
                              <a:ext cx="2057400" cy="0"/>
                            </a:xfrm>
                            <a:prstGeom prst="straightConnector1">
                              <a:avLst/>
                            </a:prstGeom>
                            <a:ln w="2540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tailEnd type="arrow"/>
                            </a:ln>
                          </p:spPr>
                          <p:style>
                            <a:lnRef idx="1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  <p:sp>
                          <p:nvSpPr>
                            <p:cNvPr id="37" name="TextBox 29"/>
                            <p:cNvSpPr txBox="1"/>
                            <p:nvPr/>
                          </p:nvSpPr>
                          <p:spPr>
                            <a:xfrm>
                              <a:off x="2528304" y="3516618"/>
                              <a:ext cx="1376408" cy="511472"/>
                            </a:xfrm>
                            <a:prstGeom prst="rect">
                              <a:avLst/>
                            </a:prstGeom>
                            <a:noFill/>
                          </p:spPr>
                          <p:txBody>
                            <a:bodyPr wrap="none" rtlCol="0">
                              <a:spAutoFit/>
                            </a:bodyPr>
                            <a:lstStyle>
                              <a:defPPr>
                                <a:defRPr lang="en-US"/>
                              </a:defPPr>
                              <a:lvl1pPr marL="0" algn="l" defTabSz="914400" rtl="0" eaLnBrk="1" latinLnBrk="0" hangingPunct="1">
                                <a:defRPr sz="1800" kern="1200">
                                  <a:solidFill>
                                    <a:schemeClr val="tx1"/>
                                  </a:solidFill>
                                  <a:latin typeface="+mn-lt"/>
                                  <a:ea typeface="+mn-ea"/>
                                  <a:cs typeface="+mn-cs"/>
                                </a:defRPr>
                              </a:lvl1pPr>
                              <a:lvl2pPr marL="457200" algn="l" defTabSz="914400" rtl="0" eaLnBrk="1" latinLnBrk="0" hangingPunct="1">
                                <a:defRPr sz="1800" kern="1200">
                                  <a:solidFill>
                                    <a:schemeClr val="tx1"/>
                                  </a:solidFill>
                                  <a:latin typeface="+mn-lt"/>
                                  <a:ea typeface="+mn-ea"/>
                                  <a:cs typeface="+mn-cs"/>
                                </a:defRPr>
                              </a:lvl2pPr>
                              <a:lvl3pPr marL="914400" algn="l" defTabSz="914400" rtl="0" eaLnBrk="1" latinLnBrk="0" hangingPunct="1">
                                <a:defRPr sz="1800" kern="1200">
                                  <a:solidFill>
                                    <a:schemeClr val="tx1"/>
                                  </a:solidFill>
                                  <a:latin typeface="+mn-lt"/>
                                  <a:ea typeface="+mn-ea"/>
                                  <a:cs typeface="+mn-cs"/>
                                </a:defRPr>
                              </a:lvl3pPr>
                              <a:lvl4pPr marL="1371600" algn="l" defTabSz="914400" rtl="0" eaLnBrk="1" latinLnBrk="0" hangingPunct="1">
                                <a:defRPr sz="1800" kern="1200">
                                  <a:solidFill>
                                    <a:schemeClr val="tx1"/>
                                  </a:solidFill>
                                  <a:latin typeface="+mn-lt"/>
                                  <a:ea typeface="+mn-ea"/>
                                  <a:cs typeface="+mn-cs"/>
                                </a:defRPr>
                              </a:lvl4pPr>
                              <a:lvl5pPr marL="1828800" algn="l" defTabSz="914400" rtl="0" eaLnBrk="1" latinLnBrk="0" hangingPunct="1">
                                <a:defRPr sz="1800" kern="1200">
                                  <a:solidFill>
                                    <a:schemeClr val="tx1"/>
                                  </a:solidFill>
                                  <a:latin typeface="+mn-lt"/>
                                  <a:ea typeface="+mn-ea"/>
                                  <a:cs typeface="+mn-cs"/>
                                </a:defRPr>
                              </a:lvl5pPr>
                              <a:lvl6pPr marL="2286000" algn="l" defTabSz="914400" rtl="0" eaLnBrk="1" latinLnBrk="0" hangingPunct="1">
                                <a:defRPr sz="1800" kern="1200">
                                  <a:solidFill>
                                    <a:schemeClr val="tx1"/>
                                  </a:solidFill>
                                  <a:latin typeface="+mn-lt"/>
                                  <a:ea typeface="+mn-ea"/>
                                  <a:cs typeface="+mn-cs"/>
                                </a:defRPr>
                              </a:lvl6pPr>
                              <a:lvl7pPr marL="2743200" algn="l" defTabSz="914400" rtl="0" eaLnBrk="1" latinLnBrk="0" hangingPunct="1">
                                <a:defRPr sz="1800" kern="1200">
                                  <a:solidFill>
                                    <a:schemeClr val="tx1"/>
                                  </a:solidFill>
                                  <a:latin typeface="+mn-lt"/>
                                  <a:ea typeface="+mn-ea"/>
                                  <a:cs typeface="+mn-cs"/>
                                </a:defRPr>
                              </a:lvl7pPr>
                              <a:lvl8pPr marL="3200400" algn="l" defTabSz="914400" rtl="0" eaLnBrk="1" latinLnBrk="0" hangingPunct="1">
                                <a:defRPr sz="1800" kern="1200">
                                  <a:solidFill>
                                    <a:schemeClr val="tx1"/>
                                  </a:solidFill>
                                  <a:latin typeface="+mn-lt"/>
                                  <a:ea typeface="+mn-ea"/>
                                  <a:cs typeface="+mn-cs"/>
                                </a:defRPr>
                              </a:lvl8pPr>
                              <a:lvl9pPr marL="3657600" algn="l" defTabSz="914400" rtl="0" eaLnBrk="1" latinLnBrk="0" hangingPunct="1">
                                <a:defRPr sz="1800" kern="1200">
                                  <a:solidFill>
                                    <a:schemeClr val="tx1"/>
                                  </a:solidFill>
                                  <a:latin typeface="+mn-lt"/>
                                  <a:ea typeface="+mn-ea"/>
                                  <a:cs typeface="+mn-cs"/>
                                </a:defRPr>
                              </a:lvl9pPr>
                            </a:lstStyle>
                            <a:p>
                              <a:r>
                                <a:rPr lang="en-US" altLang="zh-CN" sz="1000" b="1" dirty="0">
                                  <a:solidFill>
                                    <a:schemeClr val="accent6"/>
                                  </a:solidFill>
                                </a:rPr>
                                <a:t>Analog</a:t>
                              </a:r>
                              <a:endParaRPr lang="zh-CN" altLang="en-US" sz="1000" b="1" dirty="0">
                                <a:solidFill>
                                  <a:schemeClr val="accent6"/>
                                </a:solidFill>
                              </a:endParaRPr>
                            </a:p>
                          </p:txBody>
                        </p:sp>
                      </p:grpSp>
                    </p:grpSp>
                  </p:grpSp>
                  <p:cxnSp>
                    <p:nvCxnSpPr>
                      <p:cNvPr id="26" name="直接连接符 32"/>
                      <p:cNvCxnSpPr/>
                      <p:nvPr/>
                    </p:nvCxnSpPr>
                    <p:spPr>
                      <a:xfrm>
                        <a:off x="5257800" y="4076700"/>
                        <a:ext cx="1066800" cy="0"/>
                      </a:xfrm>
                      <a:prstGeom prst="line">
                        <a:avLst/>
                      </a:prstGeom>
                      <a:ln w="25400">
                        <a:solidFill>
                          <a:srgbClr val="00206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grpSp>
                    <p:nvGrpSpPr>
                      <p:cNvPr id="27" name="组合 2053"/>
                      <p:cNvGrpSpPr/>
                      <p:nvPr/>
                    </p:nvGrpSpPr>
                    <p:grpSpPr>
                      <a:xfrm>
                        <a:off x="5981700" y="2031168"/>
                        <a:ext cx="685800" cy="2066767"/>
                        <a:chOff x="5524500" y="2009933"/>
                        <a:chExt cx="685800" cy="2066767"/>
                      </a:xfrm>
                    </p:grpSpPr>
                    <p:cxnSp>
                      <p:nvCxnSpPr>
                        <p:cNvPr id="28" name="直接连接符 35"/>
                        <p:cNvCxnSpPr>
                          <a:stCxn id="29" idx="0"/>
                        </p:cNvCxnSpPr>
                        <p:nvPr/>
                      </p:nvCxnSpPr>
                      <p:spPr>
                        <a:xfrm flipH="1">
                          <a:off x="5867400" y="2317710"/>
                          <a:ext cx="0" cy="1758990"/>
                        </a:xfrm>
                        <a:prstGeom prst="line">
                          <a:avLst/>
                        </a:prstGeom>
                        <a:ln w="25400">
                          <a:solidFill>
                            <a:srgbClr val="002060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sp>
                      <p:nvSpPr>
                        <p:cNvPr id="29" name="等腰三角形 2052"/>
                        <p:cNvSpPr/>
                        <p:nvPr/>
                      </p:nvSpPr>
                      <p:spPr>
                        <a:xfrm rot="10800000">
                          <a:off x="5524500" y="2009933"/>
                          <a:ext cx="685800" cy="307777"/>
                        </a:xfrm>
                        <a:prstGeom prst="triangle">
                          <a:avLst/>
                        </a:prstGeom>
                        <a:noFill/>
                        <a:ln>
                          <a:solidFill>
                            <a:srgbClr val="002060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>
                          <a:defPPr>
                            <a:defRPr lang="en-US"/>
                          </a:defPPr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9pPr>
                        </a:lstStyle>
                        <a:p>
                          <a:pPr algn="ctr"/>
                          <a:endParaRPr lang="zh-CN" altLang="en-US"/>
                        </a:p>
                      </p:txBody>
                    </p:sp>
                  </p:grpSp>
                </p:grpSp>
              </p:grpSp>
            </p:grpSp>
          </p:grpSp>
          <p:grpSp>
            <p:nvGrpSpPr>
              <p:cNvPr id="8" name="组合 33"/>
              <p:cNvGrpSpPr/>
              <p:nvPr/>
            </p:nvGrpSpPr>
            <p:grpSpPr>
              <a:xfrm>
                <a:off x="1300162" y="1672089"/>
                <a:ext cx="1711409" cy="699244"/>
                <a:chOff x="1300162" y="1672089"/>
                <a:chExt cx="1711409" cy="699244"/>
              </a:xfrm>
            </p:grpSpPr>
            <p:cxnSp>
              <p:nvCxnSpPr>
                <p:cNvPr id="9" name="曲线连接符 2067"/>
                <p:cNvCxnSpPr>
                  <a:endCxn id="29" idx="3"/>
                </p:cNvCxnSpPr>
                <p:nvPr/>
              </p:nvCxnSpPr>
              <p:spPr>
                <a:xfrm rot="16200000" flipH="1">
                  <a:off x="1933064" y="1212471"/>
                  <a:ext cx="445606" cy="1711409"/>
                </a:xfrm>
                <a:prstGeom prst="curvedConnector3">
                  <a:avLst>
                    <a:gd name="adj1" fmla="val -51301"/>
                  </a:avLst>
                </a:prstGeom>
                <a:ln w="25400">
                  <a:solidFill>
                    <a:srgbClr val="002060"/>
                  </a:solidFill>
                  <a:prstDash val="sysDash"/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10" name="组合 31"/>
                <p:cNvGrpSpPr/>
                <p:nvPr/>
              </p:nvGrpSpPr>
              <p:grpSpPr>
                <a:xfrm rot="1556039">
                  <a:off x="1845125" y="1672089"/>
                  <a:ext cx="433893" cy="699244"/>
                  <a:chOff x="1098030" y="533399"/>
                  <a:chExt cx="835584" cy="699244"/>
                </a:xfrm>
              </p:grpSpPr>
              <p:cxnSp>
                <p:nvCxnSpPr>
                  <p:cNvPr id="11" name="直接连接符 59"/>
                  <p:cNvCxnSpPr/>
                  <p:nvPr/>
                </p:nvCxnSpPr>
                <p:spPr>
                  <a:xfrm flipH="1">
                    <a:off x="1328776" y="533401"/>
                    <a:ext cx="604838" cy="0"/>
                  </a:xfrm>
                  <a:prstGeom prst="line">
                    <a:avLst/>
                  </a:prstGeom>
                  <a:ln w="63500">
                    <a:solidFill>
                      <a:schemeClr val="accent6">
                        <a:lumMod val="7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12" name="组合 2074"/>
                  <p:cNvGrpSpPr/>
                  <p:nvPr/>
                </p:nvGrpSpPr>
                <p:grpSpPr>
                  <a:xfrm>
                    <a:off x="1098030" y="533401"/>
                    <a:ext cx="314324" cy="699242"/>
                    <a:chOff x="1098030" y="533401"/>
                    <a:chExt cx="314324" cy="699242"/>
                  </a:xfrm>
                </p:grpSpPr>
                <p:cxnSp>
                  <p:nvCxnSpPr>
                    <p:cNvPr id="16" name="直接连接符 56"/>
                    <p:cNvCxnSpPr/>
                    <p:nvPr/>
                  </p:nvCxnSpPr>
                  <p:spPr>
                    <a:xfrm flipV="1">
                      <a:off x="1371600" y="533401"/>
                      <a:ext cx="0" cy="636488"/>
                    </a:xfrm>
                    <a:prstGeom prst="line">
                      <a:avLst/>
                    </a:prstGeom>
                    <a:ln w="63500">
                      <a:solidFill>
                        <a:schemeClr val="accent6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17" name="椭圆 2071"/>
                    <p:cNvSpPr/>
                    <p:nvPr/>
                  </p:nvSpPr>
                  <p:spPr>
                    <a:xfrm>
                      <a:off x="1098030" y="1107132"/>
                      <a:ext cx="314324" cy="125511"/>
                    </a:xfrm>
                    <a:prstGeom prst="ellipse">
                      <a:avLst/>
                    </a:prstGeom>
                    <a:solidFill>
                      <a:schemeClr val="accent6">
                        <a:lumMod val="75000"/>
                      </a:schemeClr>
                    </a:solidFill>
                    <a:ln w="63500">
                      <a:solidFill>
                        <a:schemeClr val="accent6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ctr"/>
                      <a:endParaRPr lang="zh-CN" altLang="en-US"/>
                    </a:p>
                  </p:txBody>
                </p:sp>
              </p:grpSp>
              <p:grpSp>
                <p:nvGrpSpPr>
                  <p:cNvPr id="13" name="组合 2073"/>
                  <p:cNvGrpSpPr/>
                  <p:nvPr/>
                </p:nvGrpSpPr>
                <p:grpSpPr>
                  <a:xfrm>
                    <a:off x="1619290" y="533399"/>
                    <a:ext cx="314324" cy="699243"/>
                    <a:chOff x="1619290" y="533399"/>
                    <a:chExt cx="314324" cy="699243"/>
                  </a:xfrm>
                </p:grpSpPr>
                <p:cxnSp>
                  <p:nvCxnSpPr>
                    <p:cNvPr id="14" name="直接连接符 58"/>
                    <p:cNvCxnSpPr/>
                    <p:nvPr/>
                  </p:nvCxnSpPr>
                  <p:spPr>
                    <a:xfrm flipV="1">
                      <a:off x="1888526" y="533399"/>
                      <a:ext cx="0" cy="636488"/>
                    </a:xfrm>
                    <a:prstGeom prst="line">
                      <a:avLst/>
                    </a:prstGeom>
                    <a:ln w="63500">
                      <a:solidFill>
                        <a:schemeClr val="accent6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15" name="椭圆 64"/>
                    <p:cNvSpPr/>
                    <p:nvPr/>
                  </p:nvSpPr>
                  <p:spPr>
                    <a:xfrm>
                      <a:off x="1619290" y="1107131"/>
                      <a:ext cx="314324" cy="125511"/>
                    </a:xfrm>
                    <a:prstGeom prst="ellipse">
                      <a:avLst/>
                    </a:prstGeom>
                    <a:solidFill>
                      <a:schemeClr val="accent6">
                        <a:lumMod val="75000"/>
                      </a:schemeClr>
                    </a:solidFill>
                    <a:ln w="63500">
                      <a:solidFill>
                        <a:schemeClr val="accent6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ctr"/>
                      <a:endParaRPr lang="zh-CN" altLang="en-US"/>
                    </a:p>
                  </p:txBody>
                </p:sp>
              </p:grpSp>
            </p:grpSp>
          </p:grpSp>
        </p:grpSp>
      </p:grpSp>
      <p:sp>
        <p:nvSpPr>
          <p:cNvPr id="46" name="TextBox 45"/>
          <p:cNvSpPr txBox="1"/>
          <p:nvPr/>
        </p:nvSpPr>
        <p:spPr>
          <a:xfrm>
            <a:off x="5791200" y="2438400"/>
            <a:ext cx="2971800" cy="14927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400" dirty="0">
              <a:solidFill>
                <a:srgbClr val="FF9900"/>
              </a:solidFill>
            </a:endParaRPr>
          </a:p>
          <a:p>
            <a:endParaRPr lang="en-US" sz="400" dirty="0">
              <a:solidFill>
                <a:srgbClr val="FF9900"/>
              </a:solidFill>
            </a:endParaRPr>
          </a:p>
          <a:p>
            <a:endParaRPr lang="en-US" sz="400" dirty="0">
              <a:solidFill>
                <a:srgbClr val="FF9900"/>
              </a:solidFill>
            </a:endParaRPr>
          </a:p>
          <a:p>
            <a:endParaRPr lang="en-US" sz="400" dirty="0">
              <a:solidFill>
                <a:srgbClr val="FF9900"/>
              </a:solidFill>
            </a:endParaRPr>
          </a:p>
          <a:p>
            <a:endParaRPr lang="en-US" sz="400" dirty="0">
              <a:solidFill>
                <a:srgbClr val="FF9900"/>
              </a:solidFill>
            </a:endParaRPr>
          </a:p>
          <a:p>
            <a:endParaRPr lang="en-US" sz="400" dirty="0">
              <a:solidFill>
                <a:srgbClr val="FF9900"/>
              </a:solidFill>
            </a:endParaRPr>
          </a:p>
          <a:p>
            <a:endParaRPr lang="en-US" sz="400" dirty="0">
              <a:solidFill>
                <a:srgbClr val="FF9900"/>
              </a:solidFill>
            </a:endParaRPr>
          </a:p>
          <a:p>
            <a:pPr>
              <a:lnSpc>
                <a:spcPct val="150000"/>
              </a:lnSpc>
            </a:pPr>
            <a:r>
              <a:rPr lang="en-US" sz="1400" dirty="0">
                <a:solidFill>
                  <a:srgbClr val="002060"/>
                </a:solidFill>
              </a:rPr>
              <a:t>Sonic ART is our proprietary Bluetooth audio enhancement software suite.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1500166" y="4143380"/>
            <a:ext cx="69342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600" b="1" i="1" dirty="0">
                <a:solidFill>
                  <a:srgbClr val="002060"/>
                </a:solidFill>
              </a:rPr>
              <a:t>Features</a:t>
            </a:r>
          </a:p>
          <a:p>
            <a:pPr lvl="1">
              <a:lnSpc>
                <a:spcPct val="150000"/>
              </a:lnSpc>
              <a:buClr>
                <a:srgbClr val="FF9900"/>
              </a:buClr>
              <a:buFont typeface="Wingdings" pitchFamily="2" charset="2"/>
              <a:buChar char="l"/>
            </a:pPr>
            <a:r>
              <a:rPr lang="en-US" sz="1400" dirty="0">
                <a:solidFill>
                  <a:srgbClr val="002060"/>
                </a:solidFill>
              </a:rPr>
              <a:t>  A2DP/HFP profiles supported</a:t>
            </a:r>
          </a:p>
          <a:p>
            <a:pPr lvl="1">
              <a:lnSpc>
                <a:spcPct val="150000"/>
              </a:lnSpc>
              <a:buClr>
                <a:srgbClr val="FF9900"/>
              </a:buClr>
              <a:buFont typeface="Wingdings" pitchFamily="2" charset="2"/>
              <a:buChar char="l"/>
            </a:pPr>
            <a:r>
              <a:rPr lang="en-US" sz="1400" dirty="0">
                <a:solidFill>
                  <a:srgbClr val="002060"/>
                </a:solidFill>
              </a:rPr>
              <a:t>  FLECS, </a:t>
            </a:r>
            <a:r>
              <a:rPr lang="en-US" sz="1400" i="1" dirty="0">
                <a:solidFill>
                  <a:srgbClr val="002060"/>
                </a:solidFill>
              </a:rPr>
              <a:t>Frequency Lock and Error Concealment Sampling</a:t>
            </a:r>
          </a:p>
          <a:p>
            <a:pPr lvl="1">
              <a:lnSpc>
                <a:spcPct val="150000"/>
              </a:lnSpc>
              <a:buClr>
                <a:srgbClr val="FF9900"/>
              </a:buClr>
              <a:buFont typeface="Wingdings" pitchFamily="2" charset="2"/>
              <a:buChar char="l"/>
            </a:pPr>
            <a:r>
              <a:rPr lang="en-US" sz="1400" i="1" dirty="0">
                <a:solidFill>
                  <a:srgbClr val="002060"/>
                </a:solidFill>
              </a:rPr>
              <a:t>  </a:t>
            </a:r>
            <a:r>
              <a:rPr lang="en-US" sz="1400" dirty="0">
                <a:solidFill>
                  <a:srgbClr val="002060"/>
                </a:solidFill>
              </a:rPr>
              <a:t>Sampling rates up to 48KHz, Data rates up to 512K bps</a:t>
            </a:r>
          </a:p>
          <a:p>
            <a:pPr lvl="1">
              <a:lnSpc>
                <a:spcPct val="150000"/>
              </a:lnSpc>
              <a:buClr>
                <a:srgbClr val="FF9900"/>
              </a:buClr>
              <a:buFont typeface="Wingdings" pitchFamily="2" charset="2"/>
              <a:buChar char="l"/>
            </a:pPr>
            <a:r>
              <a:rPr lang="en-US" sz="1400" dirty="0">
                <a:solidFill>
                  <a:srgbClr val="002060"/>
                </a:solidFill>
              </a:rPr>
              <a:t>  Acoustic Echo Cancellation and Noise Reduction</a:t>
            </a:r>
            <a:r>
              <a:rPr lang="en-US" sz="1400" i="1" dirty="0">
                <a:solidFill>
                  <a:srgbClr val="002060"/>
                </a:solidFill>
              </a:rPr>
              <a:t> </a:t>
            </a:r>
            <a:endParaRPr lang="en-US" sz="1400" dirty="0">
              <a:solidFill>
                <a:srgbClr val="002060"/>
              </a:solidFill>
            </a:endParaRPr>
          </a:p>
          <a:p>
            <a:pPr lvl="1">
              <a:lnSpc>
                <a:spcPct val="150000"/>
              </a:lnSpc>
              <a:buClr>
                <a:srgbClr val="FF9900"/>
              </a:buClr>
              <a:buFont typeface="Wingdings" pitchFamily="2" charset="2"/>
              <a:buChar char="l"/>
            </a:pPr>
            <a:r>
              <a:rPr lang="en-US" sz="1400" dirty="0">
                <a:solidFill>
                  <a:srgbClr val="002060"/>
                </a:solidFill>
              </a:rPr>
              <a:t>  Low Latency Options, &lt;25ms</a:t>
            </a:r>
          </a:p>
          <a:p>
            <a:pPr lvl="1">
              <a:lnSpc>
                <a:spcPct val="150000"/>
              </a:lnSpc>
              <a:buClr>
                <a:srgbClr val="FF9900"/>
              </a:buClr>
              <a:buFont typeface="Wingdings" pitchFamily="2" charset="2"/>
              <a:buChar char="l"/>
            </a:pPr>
            <a:r>
              <a:rPr lang="en-US" sz="1400" dirty="0">
                <a:solidFill>
                  <a:srgbClr val="002060"/>
                </a:solidFill>
              </a:rPr>
              <a:t>  Wide Band Speech</a:t>
            </a:r>
          </a:p>
        </p:txBody>
      </p:sp>
      <p:pic>
        <p:nvPicPr>
          <p:cNvPr id="45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86446" y="2428868"/>
            <a:ext cx="1643074" cy="458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084381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 idx="4294967295"/>
          </p:nvPr>
        </p:nvSpPr>
        <p:spPr>
          <a:xfrm>
            <a:off x="3352800" y="685800"/>
            <a:ext cx="5334000" cy="731838"/>
          </a:xfrm>
        </p:spPr>
        <p:txBody>
          <a:bodyPr/>
          <a:lstStyle/>
          <a:p>
            <a:pPr algn="r"/>
            <a:r>
              <a:rPr lang="en-US" altLang="zh-CN" dirty="0" err="1">
                <a:solidFill>
                  <a:srgbClr val="002060"/>
                </a:solidFill>
                <a:ea typeface="宋体" pitchFamily="2" charset="-122"/>
              </a:rPr>
              <a:t>BlueGuard</a:t>
            </a:r>
            <a:endParaRPr lang="en-US" altLang="zh-CN" dirty="0">
              <a:solidFill>
                <a:srgbClr val="002060"/>
              </a:solidFill>
              <a:ea typeface="宋体" pitchFamily="2" charset="-122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4294967295"/>
          </p:nvPr>
        </p:nvSpPr>
        <p:spPr>
          <a:xfrm>
            <a:off x="457200" y="1600200"/>
            <a:ext cx="8186766" cy="4525963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endParaRPr lang="en-US" altLang="zh-CN" sz="2800" dirty="0">
              <a:solidFill>
                <a:srgbClr val="002060"/>
              </a:solidFill>
              <a:ea typeface="宋体" pitchFamily="2" charset="-122"/>
            </a:endParaRPr>
          </a:p>
          <a:p>
            <a:pPr>
              <a:buFont typeface="Wingdings" pitchFamily="2" charset="2"/>
              <a:buNone/>
            </a:pPr>
            <a:endParaRPr lang="zh-CN" altLang="en-US" sz="2800" dirty="0">
              <a:solidFill>
                <a:srgbClr val="002060"/>
              </a:solidFill>
              <a:ea typeface="宋体" pitchFamily="2" charset="-122"/>
            </a:endParaRPr>
          </a:p>
        </p:txBody>
      </p:sp>
      <p:sp>
        <p:nvSpPr>
          <p:cNvPr id="7" name="TextBox 11"/>
          <p:cNvSpPr txBox="1">
            <a:spLocks noChangeArrowheads="1"/>
          </p:cNvSpPr>
          <p:nvPr/>
        </p:nvSpPr>
        <p:spPr bwMode="auto">
          <a:xfrm>
            <a:off x="4788024" y="2017583"/>
            <a:ext cx="4284570" cy="14311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600" b="1" i="1" dirty="0">
                <a:solidFill>
                  <a:srgbClr val="FF9900"/>
                </a:solidFill>
                <a:ea typeface="宋体" pitchFamily="2" charset="-122"/>
              </a:rPr>
              <a:t>BlueGuard</a:t>
            </a:r>
          </a:p>
          <a:p>
            <a:pPr>
              <a:lnSpc>
                <a:spcPct val="150000"/>
              </a:lnSpc>
            </a:pPr>
            <a:r>
              <a:rPr lang="en-US" altLang="zh-CN" sz="1400" dirty="0" err="1">
                <a:solidFill>
                  <a:srgbClr val="002060"/>
                </a:solidFill>
                <a:latin typeface="+mn-ea"/>
              </a:rPr>
              <a:t>BlueGuard</a:t>
            </a:r>
            <a:r>
              <a:rPr lang="en-US" altLang="zh-CN" sz="1400" dirty="0">
                <a:solidFill>
                  <a:srgbClr val="002060"/>
                </a:solidFill>
                <a:latin typeface="+mn-ea"/>
              </a:rPr>
              <a:t> is an embedded firmware application layer which runs on top of our exiting Bluetooth Stack &amp; profiles.</a:t>
            </a: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57356" y="2017582"/>
            <a:ext cx="2571768" cy="19114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Content Placeholder 7"/>
          <p:cNvSpPr txBox="1">
            <a:spLocks noChangeArrowheads="1"/>
          </p:cNvSpPr>
          <p:nvPr/>
        </p:nvSpPr>
        <p:spPr bwMode="auto">
          <a:xfrm>
            <a:off x="1428728" y="4071942"/>
            <a:ext cx="6357982" cy="2571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lnSpc>
                <a:spcPct val="150000"/>
              </a:lnSpc>
              <a:spcBef>
                <a:spcPct val="20000"/>
              </a:spcBef>
              <a:buClr>
                <a:srgbClr val="FF9900"/>
              </a:buClr>
            </a:pPr>
            <a:r>
              <a:rPr lang="en-US" sz="1600" b="1" i="1" dirty="0">
                <a:solidFill>
                  <a:srgbClr val="002060"/>
                </a:solidFill>
              </a:rPr>
              <a:t>Features</a:t>
            </a:r>
          </a:p>
          <a:p>
            <a:pPr marL="342900" indent="-342900" eaLnBrk="0" hangingPunct="0">
              <a:lnSpc>
                <a:spcPct val="150000"/>
              </a:lnSpc>
              <a:spcBef>
                <a:spcPct val="20000"/>
              </a:spcBef>
              <a:buClr>
                <a:srgbClr val="FF9900"/>
              </a:buClr>
              <a:buFont typeface="Wingdings" pitchFamily="2" charset="2"/>
              <a:buChar char="l"/>
            </a:pPr>
            <a:r>
              <a:rPr lang="en-US" altLang="zh-CN" sz="1400" dirty="0">
                <a:solidFill>
                  <a:srgbClr val="002060"/>
                </a:solidFill>
                <a:ea typeface="宋体" pitchFamily="2" charset="-122"/>
              </a:rPr>
              <a:t>Strong Data Security for Payment Card Industries Systems</a:t>
            </a:r>
          </a:p>
          <a:p>
            <a:pPr marL="342900" indent="-342900" eaLnBrk="0" hangingPunct="0">
              <a:lnSpc>
                <a:spcPct val="150000"/>
              </a:lnSpc>
              <a:spcBef>
                <a:spcPct val="20000"/>
              </a:spcBef>
              <a:buClr>
                <a:srgbClr val="FF9900"/>
              </a:buClr>
              <a:buFont typeface="Wingdings" pitchFamily="2" charset="2"/>
              <a:buChar char="l"/>
            </a:pPr>
            <a:r>
              <a:rPr lang="en-US" altLang="zh-CN" sz="1400" dirty="0">
                <a:solidFill>
                  <a:srgbClr val="002060"/>
                </a:solidFill>
                <a:ea typeface="宋体" pitchFamily="2" charset="-122"/>
              </a:rPr>
              <a:t>MIPS FIPs 140-2, Level 3 Data Security Standards</a:t>
            </a:r>
          </a:p>
          <a:p>
            <a:pPr marL="342900" indent="-342900" eaLnBrk="0" hangingPunct="0">
              <a:lnSpc>
                <a:spcPct val="150000"/>
              </a:lnSpc>
              <a:spcBef>
                <a:spcPct val="20000"/>
              </a:spcBef>
              <a:buClr>
                <a:srgbClr val="FF9900"/>
              </a:buClr>
              <a:buFont typeface="Wingdings" pitchFamily="2" charset="2"/>
              <a:buChar char="l"/>
            </a:pPr>
            <a:r>
              <a:rPr lang="en-US" altLang="zh-CN" sz="1400" dirty="0">
                <a:solidFill>
                  <a:srgbClr val="002060"/>
                </a:solidFill>
                <a:ea typeface="宋体" pitchFamily="2" charset="-122"/>
              </a:rPr>
              <a:t>Eliminates Standard Bluetooth Security gaps</a:t>
            </a:r>
          </a:p>
          <a:p>
            <a:pPr marL="342900" indent="-342900" eaLnBrk="0" hangingPunct="0">
              <a:lnSpc>
                <a:spcPct val="150000"/>
              </a:lnSpc>
              <a:spcBef>
                <a:spcPct val="20000"/>
              </a:spcBef>
              <a:buClr>
                <a:srgbClr val="FF9900"/>
              </a:buClr>
              <a:buFont typeface="Wingdings" pitchFamily="2" charset="2"/>
              <a:buChar char="l"/>
            </a:pPr>
            <a:r>
              <a:rPr lang="en-US" altLang="zh-CN" sz="1400" dirty="0">
                <a:solidFill>
                  <a:srgbClr val="002060"/>
                </a:solidFill>
                <a:ea typeface="宋体" pitchFamily="2" charset="-122"/>
              </a:rPr>
              <a:t>Triple DES Data Encryption</a:t>
            </a:r>
          </a:p>
          <a:p>
            <a:pPr marL="342900" indent="-342900" eaLnBrk="0" hangingPunct="0">
              <a:lnSpc>
                <a:spcPct val="150000"/>
              </a:lnSpc>
              <a:spcBef>
                <a:spcPct val="20000"/>
              </a:spcBef>
              <a:buClr>
                <a:srgbClr val="FF9900"/>
              </a:buClr>
              <a:buFont typeface="Wingdings" pitchFamily="2" charset="2"/>
              <a:buChar char="l"/>
            </a:pPr>
            <a:r>
              <a:rPr lang="en-US" altLang="zh-CN" sz="1400" dirty="0">
                <a:solidFill>
                  <a:srgbClr val="002060"/>
                </a:solidFill>
                <a:ea typeface="宋体" pitchFamily="2" charset="-122"/>
              </a:rPr>
              <a:t>Protect Data over public networks!</a:t>
            </a:r>
          </a:p>
          <a:p>
            <a:pPr marL="342900" indent="-342900" eaLnBrk="0" hangingPunct="0">
              <a:spcBef>
                <a:spcPct val="20000"/>
              </a:spcBef>
              <a:buClr>
                <a:srgbClr val="2C3A76"/>
              </a:buClr>
              <a:buFont typeface="Arial" pitchFamily="34" charset="0"/>
              <a:buNone/>
            </a:pPr>
            <a:endParaRPr lang="zh-CN" altLang="en-US" sz="3200" dirty="0">
              <a:solidFill>
                <a:srgbClr val="002060"/>
              </a:solidFill>
              <a:ea typeface="宋体" pitchFamily="2" charset="-122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sz="2800" dirty="0">
                <a:solidFill>
                  <a:srgbClr val="002060"/>
                </a:solidFill>
              </a:rPr>
              <a:t>Business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sz="2400" b="1" i="1" dirty="0">
                <a:solidFill>
                  <a:srgbClr val="002060"/>
                </a:solidFill>
              </a:rPr>
              <a:t>Technical Support</a:t>
            </a:r>
            <a:endParaRPr lang="en-US" b="1" i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1413545"/>
              </p:ext>
            </p:extLst>
          </p:nvPr>
        </p:nvGraphicFramePr>
        <p:xfrm>
          <a:off x="683568" y="2276872"/>
          <a:ext cx="8001000" cy="28519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2951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2060"/>
                          </a:solidFill>
                        </a:rPr>
                        <a:t>Stage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2060"/>
                          </a:solidFill>
                        </a:rPr>
                        <a:t>Support Available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9514"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rgbClr val="002060"/>
                          </a:solidFill>
                        </a:rPr>
                        <a:t>Wireless</a:t>
                      </a:r>
                      <a:r>
                        <a:rPr lang="en-US" sz="1200" b="1" baseline="0" dirty="0">
                          <a:solidFill>
                            <a:srgbClr val="002060"/>
                          </a:solidFill>
                        </a:rPr>
                        <a:t> system design </a:t>
                      </a:r>
                      <a:endParaRPr lang="en-US" sz="1200" b="0" i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rgbClr val="002060"/>
                          </a:solidFill>
                        </a:rPr>
                        <a:t>Customized support from Amp’ed RF’s engineers.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5459"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rgbClr val="002060"/>
                          </a:solidFill>
                        </a:rPr>
                        <a:t>Hardware design </a:t>
                      </a:r>
                      <a:endParaRPr lang="en-US" sz="1200" b="0" i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baseline="0" dirty="0">
                          <a:solidFill>
                            <a:srgbClr val="002060"/>
                          </a:solidFill>
                        </a:rPr>
                        <a:t>Reference designs, schematics and layouts, for proven </a:t>
                      </a:r>
                      <a:r>
                        <a:rPr lang="en-US" sz="1200" baseline="0" dirty="0" err="1">
                          <a:solidFill>
                            <a:srgbClr val="002060"/>
                          </a:solidFill>
                        </a:rPr>
                        <a:t>WiFi</a:t>
                      </a:r>
                      <a:r>
                        <a:rPr lang="en-US" sz="1200" baseline="0" dirty="0">
                          <a:solidFill>
                            <a:srgbClr val="002060"/>
                          </a:solidFill>
                        </a:rPr>
                        <a:t> and Bluetooth modules currently in production.</a:t>
                      </a:r>
                      <a:endParaRPr lang="en-US" sz="1200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5459"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rgbClr val="002060"/>
                          </a:solidFill>
                        </a:rPr>
                        <a:t>Firmware integration </a:t>
                      </a:r>
                      <a:endParaRPr lang="en-US" sz="1200" b="0" i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rgbClr val="002060"/>
                          </a:solidFill>
                        </a:rPr>
                        <a:t>Available</a:t>
                      </a:r>
                      <a:r>
                        <a:rPr lang="en-US" sz="1200" baseline="0" dirty="0">
                          <a:solidFill>
                            <a:srgbClr val="002060"/>
                          </a:solidFill>
                        </a:rPr>
                        <a:t> technical guides: API interface, Generic Kernel/OS interface, Target abstraction layer interface.  Working example code is provided.</a:t>
                      </a:r>
                      <a:endParaRPr lang="en-US" sz="1200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9514"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rgbClr val="002060"/>
                          </a:solidFill>
                        </a:rPr>
                        <a:t>Regulatory certification </a:t>
                      </a:r>
                      <a:endParaRPr lang="en-US" sz="1200" b="0" i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rgbClr val="002060"/>
                          </a:solidFill>
                        </a:rPr>
                        <a:t>Leverage</a:t>
                      </a:r>
                      <a:r>
                        <a:rPr lang="en-US" sz="1200" baseline="0" dirty="0">
                          <a:solidFill>
                            <a:srgbClr val="002060"/>
                          </a:solidFill>
                        </a:rPr>
                        <a:t> our partnership with TUV labs for low cost and quick certifications.</a:t>
                      </a:r>
                      <a:endParaRPr lang="en-US" sz="1200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9514"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rgbClr val="002060"/>
                          </a:solidFill>
                        </a:rPr>
                        <a:t>Mobile device</a:t>
                      </a:r>
                      <a:r>
                        <a:rPr lang="en-US" sz="1200" b="1" baseline="0" dirty="0">
                          <a:solidFill>
                            <a:srgbClr val="002060"/>
                          </a:solidFill>
                        </a:rPr>
                        <a:t> app development </a:t>
                      </a:r>
                      <a:endParaRPr lang="en-US" sz="1200" b="0" i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rgbClr val="002060"/>
                          </a:solidFill>
                        </a:rPr>
                        <a:t>Example source code available for Android</a:t>
                      </a:r>
                      <a:r>
                        <a:rPr lang="en-US" sz="1200" baseline="0" dirty="0">
                          <a:solidFill>
                            <a:srgbClr val="002060"/>
                          </a:solidFill>
                        </a:rPr>
                        <a:t> and </a:t>
                      </a:r>
                      <a:r>
                        <a:rPr lang="en-US" sz="1200" baseline="0" dirty="0" err="1">
                          <a:solidFill>
                            <a:srgbClr val="002060"/>
                          </a:solidFill>
                        </a:rPr>
                        <a:t>iOS</a:t>
                      </a:r>
                      <a:r>
                        <a:rPr lang="en-US" sz="1200" baseline="0" dirty="0">
                          <a:solidFill>
                            <a:srgbClr val="002060"/>
                          </a:solidFill>
                        </a:rPr>
                        <a:t>.</a:t>
                      </a:r>
                      <a:endParaRPr lang="en-US" sz="1200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9514"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rgbClr val="002060"/>
                          </a:solidFill>
                        </a:rPr>
                        <a:t>Production </a:t>
                      </a:r>
                      <a:endParaRPr lang="en-US" sz="1200" b="0" i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rgbClr val="002060"/>
                          </a:solidFill>
                        </a:rPr>
                        <a:t>High speed production</a:t>
                      </a:r>
                      <a:r>
                        <a:rPr lang="en-US" sz="1200" baseline="0" dirty="0">
                          <a:solidFill>
                            <a:srgbClr val="002060"/>
                          </a:solidFill>
                        </a:rPr>
                        <a:t> test software available.</a:t>
                      </a:r>
                      <a:endParaRPr lang="en-US" sz="1200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487659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zh-CN" altLang="en-US" sz="2800" dirty="0">
                <a:solidFill>
                  <a:srgbClr val="002060"/>
                </a:solidFill>
                <a:ea typeface="宋体" pitchFamily="2" charset="-122"/>
              </a:rPr>
              <a:t>Company Overview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4294967295"/>
          </p:nvPr>
        </p:nvSpPr>
        <p:spPr>
          <a:xfrm>
            <a:off x="3286116" y="2260623"/>
            <a:ext cx="5643570" cy="4525963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altLang="zh-CN" sz="1600" b="1" dirty="0">
                <a:solidFill>
                  <a:srgbClr val="002060"/>
                </a:solidFill>
                <a:ea typeface="宋体" pitchFamily="2" charset="-122"/>
              </a:rPr>
              <a:t>Highlights</a:t>
            </a:r>
          </a:p>
          <a:p>
            <a:pPr>
              <a:buFont typeface="Wingdings" pitchFamily="2" charset="2"/>
              <a:buNone/>
            </a:pPr>
            <a:endParaRPr lang="en-US" altLang="zh-CN" sz="1600" b="1" dirty="0">
              <a:solidFill>
                <a:srgbClr val="002060"/>
              </a:solidFill>
              <a:ea typeface="宋体" pitchFamily="2" charset="-122"/>
            </a:endParaRPr>
          </a:p>
          <a:p>
            <a:pPr marL="261938" lvl="1" indent="-261938">
              <a:lnSpc>
                <a:spcPct val="250000"/>
              </a:lnSpc>
              <a:buClr>
                <a:srgbClr val="FF9900"/>
              </a:buClr>
              <a:buFont typeface="Wingdings" pitchFamily="2" charset="2"/>
              <a:buChar char="l"/>
            </a:pPr>
            <a:r>
              <a:rPr lang="en-US" altLang="zh-CN" sz="1400" dirty="0">
                <a:solidFill>
                  <a:srgbClr val="002060"/>
                </a:solidFill>
                <a:ea typeface="宋体" charset="-122"/>
              </a:rPr>
              <a:t>Founded in 2003 in Silicon Valley San Jose CA</a:t>
            </a:r>
          </a:p>
          <a:p>
            <a:pPr marL="261938" lvl="1" indent="-261938">
              <a:lnSpc>
                <a:spcPct val="250000"/>
              </a:lnSpc>
              <a:buClr>
                <a:srgbClr val="FF9900"/>
              </a:buClr>
              <a:buFont typeface="Wingdings" pitchFamily="2" charset="2"/>
              <a:buChar char="l"/>
            </a:pPr>
            <a:r>
              <a:rPr lang="en-US" altLang="zh-CN" sz="1400" dirty="0">
                <a:solidFill>
                  <a:srgbClr val="002060"/>
                </a:solidFill>
                <a:ea typeface="宋体" charset="-122"/>
              </a:rPr>
              <a:t>Wireless connectivity provider: </a:t>
            </a:r>
            <a:r>
              <a:rPr lang="en-US" altLang="zh-CN" sz="1400" dirty="0" err="1">
                <a:solidFill>
                  <a:srgbClr val="002060"/>
                </a:solidFill>
                <a:ea typeface="宋体" charset="-122"/>
              </a:rPr>
              <a:t>WiFi</a:t>
            </a:r>
            <a:r>
              <a:rPr lang="en-US" altLang="zh-CN" sz="1400" dirty="0">
                <a:solidFill>
                  <a:srgbClr val="002060"/>
                </a:solidFill>
                <a:ea typeface="宋体" charset="-122"/>
              </a:rPr>
              <a:t> and Bluetooth</a:t>
            </a:r>
          </a:p>
          <a:p>
            <a:pPr marL="261938" lvl="1" indent="-261938">
              <a:lnSpc>
                <a:spcPct val="250000"/>
              </a:lnSpc>
              <a:buClr>
                <a:srgbClr val="FF9900"/>
              </a:buClr>
              <a:buFont typeface="Wingdings" pitchFamily="2" charset="2"/>
              <a:buChar char="l"/>
            </a:pPr>
            <a:r>
              <a:rPr lang="en-US" altLang="zh-CN" sz="1400" dirty="0">
                <a:solidFill>
                  <a:srgbClr val="002060"/>
                </a:solidFill>
                <a:ea typeface="宋体" charset="-122"/>
              </a:rPr>
              <a:t>Office opening in Tianjin, China 2009</a:t>
            </a:r>
          </a:p>
          <a:p>
            <a:pPr marL="261938" lvl="1" indent="-261938">
              <a:lnSpc>
                <a:spcPct val="250000"/>
              </a:lnSpc>
              <a:buClr>
                <a:srgbClr val="FF9900"/>
              </a:buClr>
              <a:buFont typeface="Wingdings" pitchFamily="2" charset="2"/>
              <a:buChar char="l"/>
            </a:pPr>
            <a:r>
              <a:rPr lang="en-US" sz="1400" dirty="0">
                <a:solidFill>
                  <a:srgbClr val="002060"/>
                </a:solidFill>
              </a:rPr>
              <a:t>Audio/Video Bluetooth SIG Working Group Member</a:t>
            </a:r>
          </a:p>
        </p:txBody>
      </p:sp>
      <p:sp>
        <p:nvSpPr>
          <p:cNvPr id="6" name="矩形 5"/>
          <p:cNvSpPr/>
          <p:nvPr/>
        </p:nvSpPr>
        <p:spPr>
          <a:xfrm>
            <a:off x="500066" y="3571876"/>
            <a:ext cx="264320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buFont typeface="Wingdings" pitchFamily="2" charset="2"/>
              <a:buNone/>
            </a:pPr>
            <a:r>
              <a:rPr lang="en-US" altLang="zh-CN" sz="1200" dirty="0">
                <a:solidFill>
                  <a:srgbClr val="002060"/>
                </a:solidFill>
                <a:ea typeface="宋体" pitchFamily="2" charset="-122"/>
              </a:rPr>
              <a:t>San Jose, CA</a:t>
            </a:r>
          </a:p>
          <a:p>
            <a:pPr algn="ctr">
              <a:lnSpc>
                <a:spcPct val="150000"/>
              </a:lnSpc>
              <a:buFont typeface="Wingdings" pitchFamily="2" charset="2"/>
              <a:buNone/>
            </a:pPr>
            <a:r>
              <a:rPr lang="en-US" altLang="zh-CN" sz="1200" dirty="0">
                <a:solidFill>
                  <a:srgbClr val="002060"/>
                </a:solidFill>
                <a:ea typeface="宋体" pitchFamily="2" charset="-122"/>
              </a:rPr>
              <a:t>R&amp;D and sales support</a:t>
            </a:r>
          </a:p>
        </p:txBody>
      </p:sp>
      <p:sp>
        <p:nvSpPr>
          <p:cNvPr id="7" name="矩形 6"/>
          <p:cNvSpPr/>
          <p:nvPr/>
        </p:nvSpPr>
        <p:spPr>
          <a:xfrm>
            <a:off x="214314" y="6000768"/>
            <a:ext cx="3428992" cy="6121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buFont typeface="Wingdings" pitchFamily="2" charset="2"/>
              <a:buNone/>
            </a:pPr>
            <a:r>
              <a:rPr lang="en-US" altLang="zh-CN" sz="1200" dirty="0">
                <a:solidFill>
                  <a:srgbClr val="002060"/>
                </a:solidFill>
                <a:ea typeface="宋体" pitchFamily="2" charset="-122"/>
              </a:rPr>
              <a:t>Tianjin, China</a:t>
            </a:r>
          </a:p>
          <a:p>
            <a:pPr algn="ctr">
              <a:lnSpc>
                <a:spcPct val="150000"/>
              </a:lnSpc>
              <a:buFont typeface="Wingdings" pitchFamily="2" charset="2"/>
              <a:buNone/>
            </a:pPr>
            <a:r>
              <a:rPr lang="en-US" altLang="zh-CN" sz="1200" dirty="0">
                <a:solidFill>
                  <a:srgbClr val="002060"/>
                </a:solidFill>
                <a:ea typeface="宋体" pitchFamily="2" charset="-122"/>
              </a:rPr>
              <a:t>R&amp;D, sales support and manufacturing </a:t>
            </a:r>
          </a:p>
        </p:txBody>
      </p:sp>
      <p:pic>
        <p:nvPicPr>
          <p:cNvPr id="36866" name="Picture 2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628671" y="4479036"/>
            <a:ext cx="2371725" cy="1395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252" y="1894411"/>
            <a:ext cx="2486144" cy="1657429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err="1">
                <a:solidFill>
                  <a:schemeClr val="accent2"/>
                </a:solidFill>
              </a:rPr>
              <a:t>WiFi</a:t>
            </a:r>
            <a:r>
              <a:rPr lang="en-US" sz="2800" dirty="0">
                <a:solidFill>
                  <a:schemeClr val="accent2"/>
                </a:solidFill>
              </a:rPr>
              <a:t> Connectivity</a:t>
            </a:r>
          </a:p>
        </p:txBody>
      </p:sp>
      <p:sp>
        <p:nvSpPr>
          <p:cNvPr id="26" name="内容占位符 2"/>
          <p:cNvSpPr txBox="1">
            <a:spLocks/>
          </p:cNvSpPr>
          <p:nvPr/>
        </p:nvSpPr>
        <p:spPr bwMode="auto">
          <a:xfrm>
            <a:off x="463831" y="1595195"/>
            <a:ext cx="4396201" cy="11379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2C3A76"/>
              </a:buClr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2C3A76"/>
              </a:buClr>
              <a:buChar char="•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2C3A76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2C3A76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2C3A76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2C3A76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2C3A76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2C3A76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2C3A76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lnSpc>
                <a:spcPct val="150000"/>
              </a:lnSpc>
              <a:buFont typeface="Wingdings" pitchFamily="2" charset="2"/>
              <a:buNone/>
            </a:pPr>
            <a:r>
              <a:rPr lang="en-US" altLang="zh-CN" sz="1800" b="1" dirty="0">
                <a:solidFill>
                  <a:schemeClr val="accent2"/>
                </a:solidFill>
                <a:ea typeface="宋体" charset="-122"/>
              </a:rPr>
              <a:t>ACC1340</a:t>
            </a:r>
          </a:p>
          <a:p>
            <a:pPr marL="0" indent="0" eaLnBrk="1" hangingPunct="1">
              <a:lnSpc>
                <a:spcPct val="150000"/>
              </a:lnSpc>
              <a:buFont typeface="Wingdings" pitchFamily="2" charset="2"/>
              <a:buNone/>
            </a:pPr>
            <a:r>
              <a:rPr lang="en-US" altLang="zh-CN" sz="1800" b="1" dirty="0">
                <a:solidFill>
                  <a:schemeClr val="accent2"/>
                </a:solidFill>
                <a:ea typeface="宋体" charset="-122"/>
              </a:rPr>
              <a:t>Amp’ed RF Connectivity Controller</a:t>
            </a:r>
          </a:p>
          <a:p>
            <a:pPr marL="0" indent="0" eaLnBrk="1" hangingPunct="1">
              <a:lnSpc>
                <a:spcPct val="150000"/>
              </a:lnSpc>
              <a:buFont typeface="Wingdings" pitchFamily="2" charset="2"/>
              <a:buNone/>
            </a:pPr>
            <a:endParaRPr lang="en-US" altLang="zh-CN" sz="1400" b="1" i="1" dirty="0">
              <a:solidFill>
                <a:srgbClr val="002060"/>
              </a:solidFill>
              <a:ea typeface="宋体" charset="-122"/>
            </a:endParaRPr>
          </a:p>
          <a:p>
            <a:pPr marL="0" indent="0" eaLnBrk="1" hangingPunct="1">
              <a:lnSpc>
                <a:spcPct val="150000"/>
              </a:lnSpc>
              <a:buFont typeface="Wingdings" pitchFamily="2" charset="2"/>
              <a:buNone/>
            </a:pPr>
            <a:endParaRPr lang="en-US" altLang="zh-CN" sz="2000" b="1" i="1" dirty="0">
              <a:solidFill>
                <a:srgbClr val="002060"/>
              </a:solidFill>
              <a:ea typeface="宋体" charset="-122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692" t="25501" r="19694" b="29413"/>
          <a:stretch/>
        </p:blipFill>
        <p:spPr>
          <a:xfrm>
            <a:off x="1331640" y="2733119"/>
            <a:ext cx="1656184" cy="1228783"/>
          </a:xfrm>
          <a:prstGeom prst="rect">
            <a:avLst/>
          </a:prstGeom>
        </p:spPr>
      </p:pic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324644" y="4117354"/>
            <a:ext cx="4546848" cy="2263974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accent2"/>
                </a:solidFill>
                <a:effectLst/>
                <a:latin typeface="Calibri" panose="020F0502020204030204" pitchFamily="34" charset="0"/>
              </a:rPr>
              <a:t>Benefits</a:t>
            </a:r>
          </a:p>
          <a:p>
            <a:pPr marL="182880" marR="0" lvl="0" indent="-274320" algn="l" defTabSz="914400" rtl="0" eaLnBrk="0" fontAlgn="base" latinLnBrk="0" hangingPunc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>
                <a:schemeClr val="tx1"/>
              </a:buClr>
              <a:buSzTx/>
              <a:buFont typeface="Symbol" panose="05050102010706020507" pitchFamily="18" charset="2"/>
              <a:buChar char="·"/>
              <a:tabLst/>
            </a:pPr>
            <a:r>
              <a:rPr kumimoji="0" lang="en-US" altLang="zh-CN" b="1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Calibri" panose="020F0502020204030204" pitchFamily="34" charset="0"/>
              </a:rPr>
              <a:t>Single chip radio 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Calibri" panose="020F0502020204030204" pitchFamily="34" charset="0"/>
              </a:rPr>
              <a:t>solution</a:t>
            </a:r>
            <a:endParaRPr kumimoji="0" lang="en-US" altLang="en-US" b="1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Times New Roman" panose="02020603050405020304" pitchFamily="18" charset="0"/>
            </a:endParaRPr>
          </a:p>
          <a:p>
            <a:pPr marL="182880" marR="0" lvl="0" indent="-27432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SzTx/>
              <a:buFont typeface="Symbol" panose="05050102010706020507" pitchFamily="18" charset="2"/>
              <a:buChar char="·"/>
              <a:tabLst/>
            </a:pP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Calibri" panose="020F0502020204030204" pitchFamily="34" charset="0"/>
              </a:rPr>
              <a:t>Dual Band 2.4 GHz and 5 GHz support</a:t>
            </a:r>
            <a:endParaRPr kumimoji="0" lang="en-US" altLang="en-US" b="1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Times New Roman" panose="02020603050405020304" pitchFamily="18" charset="0"/>
            </a:endParaRPr>
          </a:p>
          <a:p>
            <a:pPr marL="182880" marR="0" lvl="0" indent="-274320" algn="l" defTabSz="914400" rtl="0" eaLnBrk="0" fontAlgn="base" latinLnBrk="0" hangingPunc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>
                <a:schemeClr val="tx1"/>
              </a:buClr>
              <a:buSzTx/>
              <a:buFont typeface="Symbol" panose="05050102010706020507" pitchFamily="18" charset="2"/>
              <a:buChar char="·"/>
              <a:tabLst/>
            </a:pP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Calibri" panose="020F0502020204030204" pitchFamily="34" charset="0"/>
              </a:rPr>
              <a:t>Best in class </a:t>
            </a:r>
            <a:r>
              <a:rPr kumimoji="0" lang="en-US" altLang="zh-CN" b="1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Calibri" panose="020F0502020204030204" pitchFamily="34" charset="0"/>
              </a:rPr>
              <a:t>RF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Calibri" panose="020F0502020204030204" pitchFamily="34" charset="0"/>
              </a:rPr>
              <a:t> performance</a:t>
            </a:r>
          </a:p>
          <a:p>
            <a:pPr marL="182880" marR="0" lvl="0" indent="-274320" algn="l" defTabSz="914400" rtl="0" eaLnBrk="0" fontAlgn="base" latinLnBrk="0" hangingPunc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>
                <a:schemeClr val="tx1"/>
              </a:buClr>
              <a:buSzTx/>
              <a:buFont typeface="Symbol" panose="05050102010706020507" pitchFamily="18" charset="2"/>
              <a:buChar char="·"/>
              <a:tabLst/>
            </a:pPr>
            <a:r>
              <a:rPr kumimoji="0" lang="en-US" altLang="zh-CN" b="1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Calibri" panose="020F0502020204030204" pitchFamily="34" charset="0"/>
              </a:rPr>
              <a:t>73-pin WLCSP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Calibri" panose="020F0502020204030204" pitchFamily="34" charset="0"/>
              </a:rPr>
              <a:t> package</a:t>
            </a:r>
          </a:p>
          <a:p>
            <a:pPr marL="182880" marR="0" lvl="0" indent="-27432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SzTx/>
              <a:buFont typeface="Symbol" panose="05050102010706020507" pitchFamily="18" charset="2"/>
              <a:buChar char="·"/>
              <a:tabLst/>
            </a:pPr>
            <a:r>
              <a:rPr kumimoji="0" lang="en-US" altLang="zh-CN" b="1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Calibri" panose="020F0502020204030204" pitchFamily="34" charset="0"/>
              </a:rPr>
              <a:t>Low external component</a:t>
            </a:r>
            <a:r>
              <a:rPr kumimoji="0" lang="en-US" altLang="zh-CN" b="1" i="0" u="none" strike="noStrike" cap="none" normalizeH="0" dirty="0">
                <a:ln>
                  <a:noFill/>
                </a:ln>
                <a:solidFill>
                  <a:schemeClr val="tx2"/>
                </a:solidFill>
                <a:effectLst/>
                <a:latin typeface="Calibri" panose="020F0502020204030204" pitchFamily="34" charset="0"/>
              </a:rPr>
              <a:t> count</a:t>
            </a:r>
            <a:endParaRPr kumimoji="0" lang="en-US" altLang="en-US" b="1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220072" y="6165304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  <a:latin typeface="Calibri" panose="020F0502020204030204" pitchFamily="34" charset="0"/>
              </a:rPr>
              <a:t>Now Available</a:t>
            </a:r>
          </a:p>
        </p:txBody>
      </p:sp>
      <p:sp>
        <p:nvSpPr>
          <p:cNvPr id="13" name="Text Box 3"/>
          <p:cNvSpPr txBox="1">
            <a:spLocks noChangeArrowheads="1"/>
          </p:cNvSpPr>
          <p:nvPr/>
        </p:nvSpPr>
        <p:spPr bwMode="auto">
          <a:xfrm>
            <a:off x="5076057" y="2168151"/>
            <a:ext cx="3744416" cy="3528392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en-US" altLang="zh-CN" sz="2000" b="1" i="0" u="none" strike="noStrike" cap="none" normalizeH="0" baseline="0" dirty="0">
                <a:ln>
                  <a:noFill/>
                </a:ln>
                <a:solidFill>
                  <a:schemeClr val="accent2"/>
                </a:solidFill>
                <a:effectLst/>
                <a:latin typeface="Calibri" panose="020F0502020204030204" pitchFamily="34" charset="0"/>
              </a:rPr>
              <a:t>Features</a:t>
            </a:r>
            <a:endParaRPr kumimoji="0" lang="en-US" altLang="zh-CN" sz="2000" b="1" i="0" u="none" strike="noStrike" cap="none" normalizeH="0" baseline="0" dirty="0">
              <a:ln>
                <a:noFill/>
              </a:ln>
              <a:solidFill>
                <a:schemeClr val="accent2"/>
              </a:solidFill>
              <a:effectLst/>
              <a:latin typeface="Times New Roman" panose="02020603050405020304" pitchFamily="18" charset="0"/>
            </a:endParaRPr>
          </a:p>
          <a:p>
            <a:pPr marL="91440" marR="0" lvl="0" indent="-182880" algn="l" defTabSz="914400" rtl="0" eaLnBrk="0" fontAlgn="base" latinLnBrk="0" hangingPunc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>
                <a:schemeClr val="tx1"/>
              </a:buClr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Calibri" panose="020F0502020204030204" pitchFamily="34" charset="0"/>
              </a:rPr>
              <a:t>Dual Band 2.4/5GHz</a:t>
            </a:r>
          </a:p>
          <a:p>
            <a:pPr marL="91440" marR="0" lvl="0" indent="-18288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Calibri" panose="020F0502020204030204" pitchFamily="34" charset="0"/>
              </a:rPr>
              <a:t>802.11a</a:t>
            </a:r>
            <a:r>
              <a:rPr kumimoji="0" lang="en-US" altLang="zh-CN" sz="16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Calibri" panose="020F0502020204030204" pitchFamily="34" charset="0"/>
              </a:rPr>
              <a:t>/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Calibri" panose="020F0502020204030204" pitchFamily="34" charset="0"/>
              </a:rPr>
              <a:t>b</a:t>
            </a:r>
            <a:r>
              <a:rPr kumimoji="0" lang="en-US" altLang="zh-CN" sz="16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Calibri" panose="020F0502020204030204" pitchFamily="34" charset="0"/>
              </a:rPr>
              <a:t>/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Calibri" panose="020F0502020204030204" pitchFamily="34" charset="0"/>
              </a:rPr>
              <a:t>g</a:t>
            </a:r>
            <a:r>
              <a:rPr kumimoji="0" lang="en-US" altLang="zh-CN" sz="16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Calibri" panose="020F0502020204030204" pitchFamily="34" charset="0"/>
              </a:rPr>
              <a:t>/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Calibri" panose="020F0502020204030204" pitchFamily="34" charset="0"/>
              </a:rPr>
              <a:t>n</a:t>
            </a:r>
          </a:p>
          <a:p>
            <a:pPr marL="91440" marR="0" lvl="0" indent="-18288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Calibri" panose="020F0502020204030204" pitchFamily="34" charset="0"/>
              </a:rPr>
              <a:t>802.11d Regulatory Domain</a:t>
            </a:r>
          </a:p>
          <a:p>
            <a:pPr marL="91440" marR="0" lvl="0" indent="-18288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Calibri" panose="020F0502020204030204" pitchFamily="34" charset="0"/>
              </a:rPr>
              <a:t>802.11h 5GHz TPC/DFS</a:t>
            </a:r>
          </a:p>
          <a:p>
            <a:pPr marL="91440" marR="0" lvl="0" indent="-18288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Calibri" panose="020F0502020204030204" pitchFamily="34" charset="0"/>
              </a:rPr>
              <a:t>802.11r </a:t>
            </a:r>
          </a:p>
          <a:p>
            <a:pPr marL="91440" marR="0" lvl="0" indent="-18288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zh-CN" sz="16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Calibri" panose="020F0502020204030204" pitchFamily="34" charset="0"/>
              </a:rPr>
              <a:t>21dBm 2.4GHz PA integrated</a:t>
            </a: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Calibri" panose="020F0502020204030204" pitchFamily="34" charset="0"/>
            </a:endParaRPr>
          </a:p>
          <a:p>
            <a:pPr marL="91440" marR="0" lvl="0" indent="-18288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zh-CN" sz="16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Calibri" panose="020F0502020204030204" pitchFamily="34" charset="0"/>
              </a:rPr>
              <a:t>-97dB Rx sensitivity</a:t>
            </a: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Calibri" panose="020F0502020204030204" pitchFamily="34" charset="0"/>
            </a:endParaRPr>
          </a:p>
          <a:p>
            <a:pPr marL="91440" marR="0" lvl="0" indent="-182880" algn="l" defTabSz="914400" rtl="0" eaLnBrk="0" fontAlgn="base" latinLnBrk="0" hangingPunc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>
                <a:schemeClr val="tx1"/>
              </a:buClr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zh-CN" sz="16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Calibri" panose="020F0502020204030204" pitchFamily="34" charset="0"/>
              </a:rPr>
              <a:t>Wi-Fi Direct</a:t>
            </a:r>
          </a:p>
          <a:p>
            <a:pPr marL="91440" marR="0" lvl="0" indent="-18288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zh-CN" sz="16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Calibri" panose="020F0502020204030204" pitchFamily="34" charset="0"/>
              </a:rPr>
              <a:t>Soft Access Point</a:t>
            </a:r>
          </a:p>
          <a:p>
            <a:pPr marL="91440" marR="0" lvl="0" indent="-18288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zh-CN" sz="16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Calibri" panose="020F0502020204030204" pitchFamily="34" charset="0"/>
              </a:rPr>
              <a:t>Wi-Fi and Soft AP Concurrent operation</a:t>
            </a:r>
          </a:p>
          <a:p>
            <a:pPr marL="91440" marR="0" lvl="0" indent="-18288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zh-CN" sz="16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Calibri" panose="020F0502020204030204" pitchFamily="34" charset="0"/>
              </a:rPr>
              <a:t>Hotspot 2.0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40944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>
                <a:solidFill>
                  <a:schemeClr val="accent2"/>
                </a:solidFill>
              </a:rPr>
              <a:t>Audio Host MCU</a:t>
            </a:r>
          </a:p>
        </p:txBody>
      </p:sp>
      <p:sp>
        <p:nvSpPr>
          <p:cNvPr id="26" name="内容占位符 2"/>
          <p:cNvSpPr txBox="1">
            <a:spLocks/>
          </p:cNvSpPr>
          <p:nvPr/>
        </p:nvSpPr>
        <p:spPr bwMode="auto">
          <a:xfrm>
            <a:off x="463832" y="1595195"/>
            <a:ext cx="3493734" cy="21141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2C3A76"/>
              </a:buClr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2C3A76"/>
              </a:buClr>
              <a:buChar char="•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2C3A76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2C3A76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2C3A76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2C3A76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2C3A76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2C3A76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2C3A76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lnSpc>
                <a:spcPct val="150000"/>
              </a:lnSpc>
              <a:buFont typeface="Wingdings" pitchFamily="2" charset="2"/>
              <a:buNone/>
            </a:pPr>
            <a:r>
              <a:rPr lang="en-US" altLang="zh-CN" sz="1800" b="1" dirty="0">
                <a:solidFill>
                  <a:schemeClr val="accent2"/>
                </a:solidFill>
                <a:ea typeface="宋体" charset="-122"/>
              </a:rPr>
              <a:t>ACH1180</a:t>
            </a:r>
          </a:p>
          <a:p>
            <a:pPr marL="0" indent="0" eaLnBrk="1" hangingPunct="1">
              <a:lnSpc>
                <a:spcPct val="150000"/>
              </a:lnSpc>
              <a:buFont typeface="Wingdings" pitchFamily="2" charset="2"/>
              <a:buNone/>
            </a:pPr>
            <a:r>
              <a:rPr lang="en-US" altLang="zh-CN" sz="1800" b="1" dirty="0">
                <a:solidFill>
                  <a:schemeClr val="accent2"/>
                </a:solidFill>
                <a:ea typeface="宋体" charset="-122"/>
              </a:rPr>
              <a:t>Audio Connectivity Host</a:t>
            </a:r>
          </a:p>
          <a:p>
            <a:pPr marL="91440" indent="-182880" eaLnBrk="1" hangingPunct="1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altLang="zh-CN" sz="1400" dirty="0">
                <a:solidFill>
                  <a:schemeClr val="bg2">
                    <a:lumMod val="50000"/>
                  </a:schemeClr>
                </a:solidFill>
                <a:ea typeface="宋体" charset="-122"/>
              </a:rPr>
              <a:t>Analog and I2S audio output</a:t>
            </a:r>
          </a:p>
          <a:p>
            <a:pPr marL="91440" indent="-182880" eaLnBrk="1" hangingPunct="1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altLang="zh-CN" sz="1400" dirty="0">
                <a:solidFill>
                  <a:schemeClr val="bg2">
                    <a:lumMod val="50000"/>
                  </a:schemeClr>
                </a:solidFill>
                <a:ea typeface="宋体" charset="-122"/>
              </a:rPr>
              <a:t>Differential mic input</a:t>
            </a:r>
          </a:p>
          <a:p>
            <a:pPr marL="91440" indent="-182880" eaLnBrk="1" hangingPunct="1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altLang="zh-CN" sz="1400" dirty="0">
                <a:solidFill>
                  <a:schemeClr val="bg2">
                    <a:lumMod val="50000"/>
                  </a:schemeClr>
                </a:solidFill>
                <a:ea typeface="宋体" charset="-122"/>
              </a:rPr>
              <a:t>Floating point processing</a:t>
            </a:r>
          </a:p>
          <a:p>
            <a:pPr marL="91440" indent="-182880" eaLnBrk="1" hangingPunct="1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altLang="zh-CN" sz="1400" dirty="0">
                <a:solidFill>
                  <a:schemeClr val="bg2">
                    <a:lumMod val="50000"/>
                  </a:schemeClr>
                </a:solidFill>
                <a:ea typeface="宋体" charset="-122"/>
              </a:rPr>
              <a:t>Integrated AES encryption engine</a:t>
            </a:r>
          </a:p>
          <a:p>
            <a:pPr marL="0" indent="0" eaLnBrk="1" hangingPunct="1">
              <a:lnSpc>
                <a:spcPct val="150000"/>
              </a:lnSpc>
              <a:buFont typeface="Wingdings" pitchFamily="2" charset="2"/>
              <a:buNone/>
            </a:pPr>
            <a:endParaRPr lang="en-US" altLang="zh-CN" sz="1400" b="1" i="1" dirty="0">
              <a:solidFill>
                <a:srgbClr val="002060"/>
              </a:solidFill>
              <a:ea typeface="宋体" charset="-122"/>
            </a:endParaRPr>
          </a:p>
          <a:p>
            <a:pPr marL="0" indent="0" eaLnBrk="1" hangingPunct="1">
              <a:lnSpc>
                <a:spcPct val="150000"/>
              </a:lnSpc>
              <a:buFont typeface="Wingdings" pitchFamily="2" charset="2"/>
              <a:buNone/>
            </a:pPr>
            <a:endParaRPr lang="en-US" altLang="zh-CN" sz="2000" b="1" i="1" dirty="0">
              <a:solidFill>
                <a:srgbClr val="002060"/>
              </a:solidFill>
              <a:ea typeface="宋体" charset="-122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52395" y="6096634"/>
            <a:ext cx="25287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  <a:latin typeface="Calibri" panose="020F0502020204030204" pitchFamily="34" charset="0"/>
              </a:rPr>
              <a:t>Sampling – Q1 2017</a:t>
            </a: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4007692" y="1847029"/>
            <a:ext cx="4021429" cy="179059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>
                <a:ln>
                  <a:noFill/>
                </a:ln>
                <a:solidFill>
                  <a:schemeClr val="accent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Benefits</a:t>
            </a:r>
            <a:endParaRPr kumimoji="0" lang="en-US" b="0" i="0" u="none" strike="noStrike" cap="none" normalizeH="0" baseline="0" dirty="0">
              <a:ln>
                <a:noFill/>
              </a:ln>
              <a:solidFill>
                <a:schemeClr val="accent2"/>
              </a:solidFill>
              <a:effectLst/>
              <a:latin typeface="Calibri" panose="020F0502020204030204" pitchFamily="34" charset="0"/>
            </a:endParaRPr>
          </a:p>
          <a:p>
            <a:pPr marL="182880" marR="0" lvl="0" indent="-27432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b="1" i="0" u="none" strike="noStrike" cap="none" normalizeH="0" baseline="0" dirty="0" err="1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SoC</a:t>
            </a:r>
            <a:r>
              <a:rPr kumimoji="0" lang="en-US" b="1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Host solution: MCU+DSP+CODEC </a:t>
            </a:r>
          </a:p>
          <a:p>
            <a:pPr marL="182880" marR="0" lvl="0" indent="-27432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b="1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Supporting CD quality stereo CODEC </a:t>
            </a:r>
            <a:endParaRPr lang="en-US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82880" marR="0" lvl="0" indent="-27432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en-US" b="1" dirty="0">
                <a:latin typeface="Calibri" panose="020F0502020204030204" pitchFamily="34" charset="0"/>
                <a:cs typeface="Times New Roman" panose="02020603050405020304" pitchFamily="18" charset="0"/>
              </a:rPr>
              <a:t>Integrated clock management</a:t>
            </a:r>
          </a:p>
          <a:p>
            <a:pPr marL="182880" marR="0" lvl="0" indent="-27432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b="1" i="0" u="none" strike="noStrike" cap="none" normalizeH="0" dirty="0">
                <a:ln>
                  <a:noFill/>
                </a:ln>
                <a:effectLst/>
                <a:latin typeface="Calibri" panose="020F0502020204030204" pitchFamily="34" charset="0"/>
                <a:cs typeface="Times New Roman" panose="02020603050405020304" pitchFamily="18" charset="0"/>
              </a:rPr>
              <a:t>Cortex M4F, 200MHz</a:t>
            </a:r>
          </a:p>
          <a:p>
            <a:pPr marL="182880" marR="0" lvl="0" indent="-27432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en-US" b="1" dirty="0">
                <a:latin typeface="Calibri" panose="020F0502020204030204" pitchFamily="34" charset="0"/>
                <a:cs typeface="Times New Roman" panose="02020603050405020304" pitchFamily="18" charset="0"/>
              </a:rPr>
              <a:t>Low power consumption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pSp>
        <p:nvGrpSpPr>
          <p:cNvPr id="11" name="Group 3"/>
          <p:cNvGrpSpPr>
            <a:grpSpLocks/>
          </p:cNvGrpSpPr>
          <p:nvPr/>
        </p:nvGrpSpPr>
        <p:grpSpPr bwMode="auto">
          <a:xfrm>
            <a:off x="1115616" y="4072564"/>
            <a:ext cx="5124464" cy="2086312"/>
            <a:chOff x="2191439" y="3352800"/>
            <a:chExt cx="5428562" cy="2362200"/>
          </a:xfrm>
        </p:grpSpPr>
        <p:cxnSp>
          <p:nvCxnSpPr>
            <p:cNvPr id="14" name="Straight Connector 4"/>
            <p:cNvCxnSpPr>
              <a:stCxn id="24" idx="1"/>
              <a:endCxn id="43" idx="3"/>
            </p:cNvCxnSpPr>
            <p:nvPr/>
          </p:nvCxnSpPr>
          <p:spPr bwMode="auto">
            <a:xfrm rot="10800000">
              <a:off x="3619042" y="3848100"/>
              <a:ext cx="282766" cy="1588"/>
            </a:xfrm>
            <a:prstGeom prst="line">
              <a:avLst/>
            </a:prstGeom>
            <a:ln w="1905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5" name="Group 5"/>
            <p:cNvGrpSpPr>
              <a:grpSpLocks/>
            </p:cNvGrpSpPr>
            <p:nvPr/>
          </p:nvGrpSpPr>
          <p:grpSpPr bwMode="auto">
            <a:xfrm>
              <a:off x="2488896" y="3352800"/>
              <a:ext cx="1130146" cy="914400"/>
              <a:chOff x="2336496" y="2057400"/>
              <a:chExt cx="1130146" cy="914400"/>
            </a:xfrm>
          </p:grpSpPr>
          <p:sp>
            <p:nvSpPr>
              <p:cNvPr id="43" name="Rectangle 32"/>
              <p:cNvSpPr/>
              <p:nvPr/>
            </p:nvSpPr>
            <p:spPr>
              <a:xfrm>
                <a:off x="2857041" y="2133600"/>
                <a:ext cx="609600" cy="8382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defRPr/>
                </a:pPr>
                <a:endParaRPr lang="en-US"/>
              </a:p>
            </p:txBody>
          </p:sp>
          <p:cxnSp>
            <p:nvCxnSpPr>
              <p:cNvPr id="44" name="Straight Connector 33"/>
              <p:cNvCxnSpPr/>
              <p:nvPr/>
            </p:nvCxnSpPr>
            <p:spPr>
              <a:xfrm rot="10800000">
                <a:off x="2559586" y="2590800"/>
                <a:ext cx="313981" cy="1588"/>
              </a:xfrm>
              <a:prstGeom prst="line">
                <a:avLst/>
              </a:prstGeom>
              <a:ln w="19050">
                <a:solidFill>
                  <a:schemeClr val="tx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34"/>
              <p:cNvCxnSpPr/>
              <p:nvPr/>
            </p:nvCxnSpPr>
            <p:spPr>
              <a:xfrm rot="5400000" flipH="1" flipV="1">
                <a:off x="2369861" y="2399525"/>
                <a:ext cx="381000" cy="1550"/>
              </a:xfrm>
              <a:prstGeom prst="line">
                <a:avLst/>
              </a:prstGeom>
              <a:ln w="19050">
                <a:solidFill>
                  <a:schemeClr val="tx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6" name="Isosceles Triangle 35"/>
              <p:cNvSpPr/>
              <p:nvPr/>
            </p:nvSpPr>
            <p:spPr>
              <a:xfrm rot="10800000">
                <a:off x="2336496" y="2057400"/>
                <a:ext cx="446183" cy="152400"/>
              </a:xfrm>
              <a:prstGeom prst="triangle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7" name="TextBox 42"/>
              <p:cNvSpPr txBox="1">
                <a:spLocks noChangeArrowheads="1"/>
              </p:cNvSpPr>
              <p:nvPr/>
            </p:nvSpPr>
            <p:spPr bwMode="auto">
              <a:xfrm>
                <a:off x="2857042" y="2362200"/>
                <a:ext cx="609600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1200" dirty="0"/>
                  <a:t>RF</a:t>
                </a:r>
              </a:p>
            </p:txBody>
          </p:sp>
        </p:grpSp>
        <p:cxnSp>
          <p:nvCxnSpPr>
            <p:cNvPr id="16" name="Straight Arrow Connector 6"/>
            <p:cNvCxnSpPr/>
            <p:nvPr/>
          </p:nvCxnSpPr>
          <p:spPr bwMode="auto">
            <a:xfrm>
              <a:off x="5165993" y="4038600"/>
              <a:ext cx="457200" cy="1588"/>
            </a:xfrm>
            <a:prstGeom prst="straightConnector1">
              <a:avLst/>
            </a:prstGeom>
            <a:ln w="19050" cmpd="sng">
              <a:solidFill>
                <a:schemeClr val="tx2">
                  <a:lumMod val="75000"/>
                </a:schemeClr>
              </a:solidFill>
              <a:headEnd type="triangle" w="med" len="med"/>
              <a:tailEnd type="triangle" w="med" len="med"/>
            </a:ln>
            <a:effectLst>
              <a:outerShdw blurRad="50800" dist="50800" dir="5400000" sx="1000" sy="1000" algn="ctr" rotWithShape="0">
                <a:srgbClr val="000000">
                  <a:alpha val="43137"/>
                </a:srgb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Box 47"/>
            <p:cNvSpPr txBox="1">
              <a:spLocks noChangeArrowheads="1"/>
            </p:cNvSpPr>
            <p:nvPr/>
          </p:nvSpPr>
          <p:spPr bwMode="auto">
            <a:xfrm>
              <a:off x="5091629" y="4114800"/>
              <a:ext cx="609600" cy="2613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900" dirty="0"/>
                <a:t>Serial</a:t>
              </a:r>
            </a:p>
          </p:txBody>
        </p:sp>
        <p:grpSp>
          <p:nvGrpSpPr>
            <p:cNvPr id="18" name="Group 8"/>
            <p:cNvGrpSpPr>
              <a:grpSpLocks/>
            </p:cNvGrpSpPr>
            <p:nvPr/>
          </p:nvGrpSpPr>
          <p:grpSpPr bwMode="auto">
            <a:xfrm>
              <a:off x="5612177" y="3352800"/>
              <a:ext cx="2007824" cy="2362200"/>
              <a:chOff x="6069377" y="2057400"/>
              <a:chExt cx="2007824" cy="2362200"/>
            </a:xfrm>
          </p:grpSpPr>
          <p:sp>
            <p:nvSpPr>
              <p:cNvPr id="31" name="Rectangle 20"/>
              <p:cNvSpPr/>
              <p:nvPr/>
            </p:nvSpPr>
            <p:spPr>
              <a:xfrm>
                <a:off x="6069377" y="2057400"/>
                <a:ext cx="2007824" cy="23622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32" name="TextBox 7"/>
              <p:cNvSpPr txBox="1">
                <a:spLocks noChangeArrowheads="1"/>
              </p:cNvSpPr>
              <p:nvPr/>
            </p:nvSpPr>
            <p:spPr bwMode="auto">
              <a:xfrm>
                <a:off x="6248400" y="2133600"/>
                <a:ext cx="1752600" cy="3484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1400" dirty="0"/>
                  <a:t>ACH1180</a:t>
                </a:r>
              </a:p>
            </p:txBody>
          </p:sp>
          <p:sp>
            <p:nvSpPr>
              <p:cNvPr id="33" name="Rectangle 22"/>
              <p:cNvSpPr/>
              <p:nvPr/>
            </p:nvSpPr>
            <p:spPr>
              <a:xfrm>
                <a:off x="7482289" y="2743200"/>
                <a:ext cx="594911" cy="304800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4" name="Rectangle 23"/>
              <p:cNvSpPr/>
              <p:nvPr/>
            </p:nvSpPr>
            <p:spPr>
              <a:xfrm>
                <a:off x="7482289" y="3124200"/>
                <a:ext cx="594911" cy="304800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5" name="Rectangle 24"/>
              <p:cNvSpPr/>
              <p:nvPr/>
            </p:nvSpPr>
            <p:spPr>
              <a:xfrm>
                <a:off x="7482289" y="3505200"/>
                <a:ext cx="594911" cy="304800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6" name="Rectangle 25"/>
              <p:cNvSpPr/>
              <p:nvPr/>
            </p:nvSpPr>
            <p:spPr>
              <a:xfrm>
                <a:off x="7482289" y="3886200"/>
                <a:ext cx="594911" cy="304800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7" name="TextBox 61"/>
              <p:cNvSpPr txBox="1">
                <a:spLocks noChangeArrowheads="1"/>
              </p:cNvSpPr>
              <p:nvPr/>
            </p:nvSpPr>
            <p:spPr bwMode="auto">
              <a:xfrm>
                <a:off x="7407925" y="2743200"/>
                <a:ext cx="669275" cy="2462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1000" dirty="0"/>
                  <a:t>I2S/SPI</a:t>
                </a:r>
              </a:p>
            </p:txBody>
          </p:sp>
          <p:sp>
            <p:nvSpPr>
              <p:cNvPr id="38" name="TextBox 63"/>
              <p:cNvSpPr txBox="1">
                <a:spLocks noChangeArrowheads="1"/>
              </p:cNvSpPr>
              <p:nvPr/>
            </p:nvSpPr>
            <p:spPr bwMode="auto">
              <a:xfrm>
                <a:off x="7407925" y="3124200"/>
                <a:ext cx="669275" cy="2462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1000" dirty="0"/>
                  <a:t>UART</a:t>
                </a:r>
              </a:p>
            </p:txBody>
          </p:sp>
          <p:sp>
            <p:nvSpPr>
              <p:cNvPr id="39" name="TextBox 64"/>
              <p:cNvSpPr txBox="1">
                <a:spLocks noChangeArrowheads="1"/>
              </p:cNvSpPr>
              <p:nvPr/>
            </p:nvSpPr>
            <p:spPr bwMode="auto">
              <a:xfrm>
                <a:off x="7407925" y="3505200"/>
                <a:ext cx="669275" cy="2462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1000" dirty="0"/>
                  <a:t>GPIO</a:t>
                </a:r>
              </a:p>
            </p:txBody>
          </p:sp>
          <p:sp>
            <p:nvSpPr>
              <p:cNvPr id="40" name="TextBox 65"/>
              <p:cNvSpPr txBox="1">
                <a:spLocks noChangeArrowheads="1"/>
              </p:cNvSpPr>
              <p:nvPr/>
            </p:nvSpPr>
            <p:spPr bwMode="auto">
              <a:xfrm>
                <a:off x="7396105" y="3846234"/>
                <a:ext cx="669275" cy="38332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800" dirty="0"/>
                  <a:t>Audio In/Out</a:t>
                </a:r>
              </a:p>
            </p:txBody>
          </p:sp>
          <p:sp>
            <p:nvSpPr>
              <p:cNvPr id="41" name="Rectangle 30"/>
              <p:cNvSpPr/>
              <p:nvPr/>
            </p:nvSpPr>
            <p:spPr>
              <a:xfrm>
                <a:off x="6143740" y="2743199"/>
                <a:ext cx="1219200" cy="1282212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2" name="TextBox 67"/>
              <p:cNvSpPr txBox="1"/>
              <p:nvPr/>
            </p:nvSpPr>
            <p:spPr>
              <a:xfrm>
                <a:off x="6143743" y="3200400"/>
                <a:ext cx="1189822" cy="48786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pPr algn="ctr">
                  <a:defRPr/>
                </a:pPr>
                <a:r>
                  <a:rPr lang="en-US" sz="1100" dirty="0">
                    <a:solidFill>
                      <a:schemeClr val="bg1">
                        <a:lumMod val="95000"/>
                      </a:schemeClr>
                    </a:solidFill>
                  </a:rPr>
                  <a:t>832K RAM</a:t>
                </a:r>
              </a:p>
              <a:p>
                <a:pPr algn="ctr">
                  <a:defRPr/>
                </a:pPr>
                <a:endParaRPr lang="en-US" sz="1100" dirty="0">
                  <a:solidFill>
                    <a:schemeClr val="bg1">
                      <a:lumMod val="95000"/>
                    </a:schemeClr>
                  </a:solidFill>
                </a:endParaRPr>
              </a:p>
            </p:txBody>
          </p:sp>
        </p:grpSp>
        <p:grpSp>
          <p:nvGrpSpPr>
            <p:cNvPr id="19" name="Group 9"/>
            <p:cNvGrpSpPr>
              <a:grpSpLocks/>
            </p:cNvGrpSpPr>
            <p:nvPr/>
          </p:nvGrpSpPr>
          <p:grpSpPr bwMode="auto">
            <a:xfrm>
              <a:off x="4512572" y="4732441"/>
              <a:ext cx="689464" cy="457200"/>
              <a:chOff x="4436372" y="3437041"/>
              <a:chExt cx="689464" cy="457200"/>
            </a:xfrm>
          </p:grpSpPr>
          <p:sp>
            <p:nvSpPr>
              <p:cNvPr id="27" name="Rectangle 16"/>
              <p:cNvSpPr/>
              <p:nvPr/>
            </p:nvSpPr>
            <p:spPr>
              <a:xfrm>
                <a:off x="4471045" y="3437041"/>
                <a:ext cx="612354" cy="4572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8" name="TextBox 43"/>
              <p:cNvSpPr txBox="1">
                <a:spLocks noChangeArrowheads="1"/>
              </p:cNvSpPr>
              <p:nvPr/>
            </p:nvSpPr>
            <p:spPr bwMode="auto">
              <a:xfrm>
                <a:off x="4436372" y="3522694"/>
                <a:ext cx="689464" cy="3136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1200" dirty="0"/>
                  <a:t>Clock</a:t>
                </a:r>
              </a:p>
            </p:txBody>
          </p:sp>
        </p:grpSp>
        <p:grpSp>
          <p:nvGrpSpPr>
            <p:cNvPr id="20" name="Group 10"/>
            <p:cNvGrpSpPr>
              <a:grpSpLocks/>
            </p:cNvGrpSpPr>
            <p:nvPr/>
          </p:nvGrpSpPr>
          <p:grpSpPr bwMode="auto">
            <a:xfrm>
              <a:off x="2191439" y="3429000"/>
              <a:ext cx="2951600" cy="838200"/>
              <a:chOff x="1962839" y="2438400"/>
              <a:chExt cx="2951600" cy="838200"/>
            </a:xfrm>
          </p:grpSpPr>
          <p:sp>
            <p:nvSpPr>
              <p:cNvPr id="22" name="TextBox 42"/>
              <p:cNvSpPr txBox="1">
                <a:spLocks noChangeArrowheads="1"/>
              </p:cNvSpPr>
              <p:nvPr/>
            </p:nvSpPr>
            <p:spPr bwMode="auto">
              <a:xfrm>
                <a:off x="1962839" y="2438400"/>
                <a:ext cx="609600" cy="3077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1400"/>
              </a:p>
            </p:txBody>
          </p:sp>
          <p:grpSp>
            <p:nvGrpSpPr>
              <p:cNvPr id="23" name="Group 13"/>
              <p:cNvGrpSpPr>
                <a:grpSpLocks/>
              </p:cNvGrpSpPr>
              <p:nvPr/>
            </p:nvGrpSpPr>
            <p:grpSpPr bwMode="auto">
              <a:xfrm>
                <a:off x="3673206" y="2438400"/>
                <a:ext cx="1241233" cy="838200"/>
                <a:chOff x="6761297" y="2247900"/>
                <a:chExt cx="940328" cy="1257300"/>
              </a:xfrm>
            </p:grpSpPr>
            <p:sp>
              <p:nvSpPr>
                <p:cNvPr id="24" name="Rectangle 14"/>
                <p:cNvSpPr/>
                <p:nvPr/>
              </p:nvSpPr>
              <p:spPr>
                <a:xfrm>
                  <a:off x="6761297" y="2247900"/>
                  <a:ext cx="940328" cy="12573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defRPr/>
                  </a:pPr>
                  <a:endParaRPr lang="en-US" dirty="0"/>
                </a:p>
              </p:txBody>
            </p:sp>
            <p:sp>
              <p:nvSpPr>
                <p:cNvPr id="25" name="TextBox 7"/>
                <p:cNvSpPr txBox="1">
                  <a:spLocks noChangeArrowheads="1"/>
                </p:cNvSpPr>
                <p:nvPr/>
              </p:nvSpPr>
              <p:spPr bwMode="auto">
                <a:xfrm>
                  <a:off x="6761299" y="2590800"/>
                  <a:ext cx="901380" cy="78407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+mn-cs"/>
                    </a:defRPr>
                  </a:lvl9pPr>
                </a:lstStyle>
                <a:p>
                  <a:pPr algn="ctr"/>
                  <a:r>
                    <a:rPr lang="en-US" sz="1200" dirty="0"/>
                    <a:t>RF Radio</a:t>
                  </a:r>
                </a:p>
                <a:p>
                  <a:pPr algn="ctr"/>
                  <a:r>
                    <a:rPr lang="en-US" sz="1200" dirty="0"/>
                    <a:t>ACC1340</a:t>
                  </a:r>
                </a:p>
              </p:txBody>
            </p:sp>
          </p:grpSp>
        </p:grpSp>
        <p:cxnSp>
          <p:nvCxnSpPr>
            <p:cNvPr id="21" name="Straight Connector 11"/>
            <p:cNvCxnSpPr/>
            <p:nvPr/>
          </p:nvCxnSpPr>
          <p:spPr bwMode="auto">
            <a:xfrm rot="10800000">
              <a:off x="5165993" y="4953000"/>
              <a:ext cx="428742" cy="1588"/>
            </a:xfrm>
            <a:prstGeom prst="line">
              <a:avLst/>
            </a:prstGeom>
            <a:ln w="1905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2906055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>
                <a:solidFill>
                  <a:schemeClr val="accent2"/>
                </a:solidFill>
              </a:rPr>
              <a:t>Embedded Software</a:t>
            </a:r>
          </a:p>
        </p:txBody>
      </p:sp>
      <p:sp>
        <p:nvSpPr>
          <p:cNvPr id="26" name="内容占位符 2"/>
          <p:cNvSpPr txBox="1">
            <a:spLocks/>
          </p:cNvSpPr>
          <p:nvPr/>
        </p:nvSpPr>
        <p:spPr bwMode="auto">
          <a:xfrm>
            <a:off x="755575" y="1916832"/>
            <a:ext cx="3676121" cy="17617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2C3A76"/>
              </a:buClr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2C3A76"/>
              </a:buClr>
              <a:buChar char="•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2C3A76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2C3A76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2C3A76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2C3A76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2C3A76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2C3A76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2C3A76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lnSpc>
                <a:spcPct val="150000"/>
              </a:lnSpc>
              <a:buFont typeface="Wingdings" pitchFamily="2" charset="2"/>
              <a:buNone/>
            </a:pPr>
            <a:r>
              <a:rPr lang="en-US" altLang="zh-CN" sz="1800" b="1" dirty="0" err="1">
                <a:solidFill>
                  <a:schemeClr val="accent2"/>
                </a:solidFill>
                <a:ea typeface="宋体" charset="-122"/>
              </a:rPr>
              <a:t>WiFi</a:t>
            </a:r>
            <a:r>
              <a:rPr lang="en-US" altLang="zh-CN" sz="1800" b="1" dirty="0">
                <a:solidFill>
                  <a:schemeClr val="accent2"/>
                </a:solidFill>
                <a:ea typeface="宋体" charset="-122"/>
              </a:rPr>
              <a:t> Protocol Stack</a:t>
            </a:r>
          </a:p>
          <a:p>
            <a:pPr marL="182880" indent="-274320" eaLnBrk="1" hangingPunct="1">
              <a:buClrTx/>
              <a:buSzPct val="150000"/>
              <a:buFont typeface="Arial" panose="020B0604020202020204" pitchFamily="34" charset="0"/>
              <a:buChar char="•"/>
            </a:pPr>
            <a:r>
              <a:rPr lang="en-US" altLang="zh-CN" sz="1400" dirty="0">
                <a:ea typeface="宋体" charset="-122"/>
              </a:rPr>
              <a:t>Upper layer stack</a:t>
            </a:r>
          </a:p>
          <a:p>
            <a:pPr marL="182880" indent="-274320" eaLnBrk="1" hangingPunct="1">
              <a:buClrTx/>
              <a:buSzPct val="150000"/>
              <a:buFont typeface="Arial" panose="020B0604020202020204" pitchFamily="34" charset="0"/>
              <a:buChar char="•"/>
            </a:pPr>
            <a:r>
              <a:rPr lang="en-US" altLang="zh-CN" sz="1400" dirty="0">
                <a:ea typeface="宋体" charset="-122"/>
              </a:rPr>
              <a:t>Embedded RTOS (non-Linux)</a:t>
            </a:r>
          </a:p>
          <a:p>
            <a:pPr marL="182880" indent="-274320" eaLnBrk="1" hangingPunct="1">
              <a:buClrTx/>
              <a:buSzPct val="150000"/>
              <a:buFont typeface="Arial" panose="020B0604020202020204" pitchFamily="34" charset="0"/>
              <a:buChar char="•"/>
            </a:pPr>
            <a:r>
              <a:rPr lang="en-US" altLang="zh-CN" sz="1400" dirty="0">
                <a:ea typeface="宋体" charset="-122"/>
              </a:rPr>
              <a:t>Small memory footprint</a:t>
            </a:r>
          </a:p>
          <a:p>
            <a:pPr marL="182880" indent="-274320" eaLnBrk="1" hangingPunct="1">
              <a:buClrTx/>
              <a:buSzPct val="150000"/>
              <a:buFont typeface="Arial" panose="020B0604020202020204" pitchFamily="34" charset="0"/>
              <a:buChar char="•"/>
            </a:pPr>
            <a:r>
              <a:rPr lang="en-US" altLang="zh-CN" sz="1400" dirty="0">
                <a:ea typeface="宋体" charset="-122"/>
              </a:rPr>
              <a:t>Optimized for audio applications</a:t>
            </a:r>
          </a:p>
          <a:p>
            <a:pPr marL="182880" indent="-274320" eaLnBrk="1" hangingPunct="1">
              <a:buClrTx/>
              <a:buSzPct val="150000"/>
              <a:buFont typeface="Arial" panose="020B0604020202020204" pitchFamily="34" charset="0"/>
              <a:buChar char="•"/>
            </a:pPr>
            <a:r>
              <a:rPr lang="en-US" altLang="zh-CN" sz="1400" dirty="0">
                <a:ea typeface="宋体" charset="-122"/>
              </a:rPr>
              <a:t>OTA – over-the-air software updates</a:t>
            </a:r>
          </a:p>
          <a:p>
            <a:pPr marL="182880" indent="-274320" eaLnBrk="1" hangingPunct="1">
              <a:buClrTx/>
              <a:buSzPct val="150000"/>
              <a:buFont typeface="Arial" panose="020B0604020202020204" pitchFamily="34" charset="0"/>
              <a:buChar char="•"/>
            </a:pPr>
            <a:endParaRPr lang="en-US" altLang="zh-CN" sz="1400" dirty="0">
              <a:ea typeface="宋体" charset="-122"/>
            </a:endParaRPr>
          </a:p>
          <a:p>
            <a:pPr marL="0" indent="0" eaLnBrk="1" hangingPunct="1">
              <a:lnSpc>
                <a:spcPct val="150000"/>
              </a:lnSpc>
              <a:buFont typeface="Wingdings" pitchFamily="2" charset="2"/>
              <a:buNone/>
            </a:pPr>
            <a:endParaRPr lang="en-US" altLang="zh-CN" sz="2000" b="1" i="1" dirty="0">
              <a:solidFill>
                <a:srgbClr val="002060"/>
              </a:solidFill>
              <a:ea typeface="宋体" charset="-122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9992" y="1844824"/>
            <a:ext cx="3932412" cy="4555083"/>
          </a:xfrm>
          <a:prstGeom prst="rect">
            <a:avLst/>
          </a:prstGeom>
        </p:spPr>
      </p:pic>
      <p:sp>
        <p:nvSpPr>
          <p:cNvPr id="52" name="内容占位符 2"/>
          <p:cNvSpPr txBox="1">
            <a:spLocks/>
          </p:cNvSpPr>
          <p:nvPr/>
        </p:nvSpPr>
        <p:spPr bwMode="auto">
          <a:xfrm>
            <a:off x="755574" y="4005064"/>
            <a:ext cx="3676121" cy="17617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2C3A76"/>
              </a:buClr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2C3A76"/>
              </a:buClr>
              <a:buChar char="•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2C3A76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2C3A76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2C3A76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2C3A76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2C3A76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2C3A76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2C3A76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lnSpc>
                <a:spcPct val="150000"/>
              </a:lnSpc>
              <a:buFont typeface="Wingdings" pitchFamily="2" charset="2"/>
              <a:buNone/>
            </a:pPr>
            <a:r>
              <a:rPr lang="en-US" altLang="zh-CN" sz="1800" b="1" dirty="0">
                <a:solidFill>
                  <a:schemeClr val="accent2"/>
                </a:solidFill>
                <a:ea typeface="宋体" charset="-122"/>
              </a:rPr>
              <a:t>Audio Processing Software</a:t>
            </a:r>
          </a:p>
          <a:p>
            <a:pPr marL="182880" indent="-274320" eaLnBrk="1" hangingPunct="1">
              <a:buClrTx/>
              <a:buSzPct val="150000"/>
              <a:buFont typeface="Arial" panose="020B0604020202020204" pitchFamily="34" charset="0"/>
              <a:buChar char="•"/>
            </a:pPr>
            <a:r>
              <a:rPr lang="en-US" altLang="zh-CN" sz="1400" dirty="0">
                <a:ea typeface="宋体" charset="-122"/>
              </a:rPr>
              <a:t>Echo and noise cancellation</a:t>
            </a:r>
          </a:p>
          <a:p>
            <a:pPr marL="182880" indent="-274320" eaLnBrk="1" hangingPunct="1">
              <a:buClrTx/>
              <a:buSzPct val="150000"/>
              <a:buFont typeface="Arial" panose="020B0604020202020204" pitchFamily="34" charset="0"/>
              <a:buChar char="•"/>
            </a:pPr>
            <a:r>
              <a:rPr lang="en-US" altLang="zh-CN" sz="1400" dirty="0">
                <a:ea typeface="宋体" charset="-122"/>
              </a:rPr>
              <a:t>Voice filtering and detection</a:t>
            </a:r>
          </a:p>
          <a:p>
            <a:pPr marL="182880" indent="-274320" eaLnBrk="1" hangingPunct="1">
              <a:buClrTx/>
              <a:buSzPct val="150000"/>
              <a:buFont typeface="Arial" panose="020B0604020202020204" pitchFamily="34" charset="0"/>
              <a:buChar char="•"/>
            </a:pPr>
            <a:r>
              <a:rPr lang="en-US" altLang="zh-CN" sz="1400" dirty="0">
                <a:ea typeface="宋体" charset="-122"/>
              </a:rPr>
              <a:t>Audio compression</a:t>
            </a:r>
          </a:p>
          <a:p>
            <a:pPr marL="182880" indent="-274320" eaLnBrk="1" hangingPunct="1">
              <a:buClrTx/>
              <a:buSzPct val="150000"/>
              <a:buFont typeface="Arial" panose="020B0604020202020204" pitchFamily="34" charset="0"/>
              <a:buChar char="•"/>
            </a:pPr>
            <a:r>
              <a:rPr lang="en-US" altLang="zh-CN" sz="1400" dirty="0">
                <a:ea typeface="宋体" charset="-122"/>
              </a:rPr>
              <a:t>Adaptive playback</a:t>
            </a:r>
          </a:p>
          <a:p>
            <a:pPr marL="182880" indent="-274320" eaLnBrk="1" hangingPunct="1">
              <a:buClrTx/>
              <a:buSzPct val="150000"/>
              <a:buFont typeface="Arial" panose="020B0604020202020204" pitchFamily="34" charset="0"/>
              <a:buChar char="•"/>
            </a:pPr>
            <a:r>
              <a:rPr lang="en-US" altLang="zh-CN" sz="1400" dirty="0">
                <a:ea typeface="宋体" charset="-122"/>
              </a:rPr>
              <a:t>Secure audio data AES encryption</a:t>
            </a:r>
          </a:p>
          <a:p>
            <a:pPr marL="0" indent="0" eaLnBrk="1" hangingPunct="1">
              <a:lnSpc>
                <a:spcPct val="150000"/>
              </a:lnSpc>
              <a:buFont typeface="Wingdings" pitchFamily="2" charset="2"/>
              <a:buNone/>
            </a:pPr>
            <a:endParaRPr lang="en-US" altLang="zh-CN" sz="2000" b="1" i="1" dirty="0">
              <a:solidFill>
                <a:srgbClr val="002060"/>
              </a:solidFill>
              <a:ea typeface="宋体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5199248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2800" dirty="0">
                <a:solidFill>
                  <a:srgbClr val="002060"/>
                </a:solidFill>
              </a:rPr>
              <a:t>Bluetooth</a:t>
            </a:r>
            <a:r>
              <a:rPr lang="zh-CN" altLang="en-US" sz="2800" dirty="0">
                <a:solidFill>
                  <a:srgbClr val="002060"/>
                </a:solidFill>
              </a:rPr>
              <a:t> </a:t>
            </a:r>
            <a:r>
              <a:rPr lang="en-US" altLang="zh-CN" sz="2800" dirty="0">
                <a:solidFill>
                  <a:srgbClr val="002060"/>
                </a:solidFill>
              </a:rPr>
              <a:t>Module</a:t>
            </a:r>
            <a:endParaRPr lang="zh-CN" altLang="en-US" sz="2800" dirty="0">
              <a:solidFill>
                <a:srgbClr val="002060"/>
              </a:solidFill>
            </a:endParaRPr>
          </a:p>
        </p:txBody>
      </p:sp>
      <p:grpSp>
        <p:nvGrpSpPr>
          <p:cNvPr id="3" name="组合 23"/>
          <p:cNvGrpSpPr/>
          <p:nvPr/>
        </p:nvGrpSpPr>
        <p:grpSpPr>
          <a:xfrm>
            <a:off x="571472" y="2500306"/>
            <a:ext cx="5286412" cy="2857520"/>
            <a:chOff x="857224" y="2285992"/>
            <a:chExt cx="7023377" cy="3571900"/>
          </a:xfrm>
        </p:grpSpPr>
        <p:grpSp>
          <p:nvGrpSpPr>
            <p:cNvPr id="7" name="组合 19"/>
            <p:cNvGrpSpPr/>
            <p:nvPr/>
          </p:nvGrpSpPr>
          <p:grpSpPr>
            <a:xfrm>
              <a:off x="857224" y="2285992"/>
              <a:ext cx="7023377" cy="3571900"/>
              <a:chOff x="857224" y="2285992"/>
              <a:chExt cx="7023377" cy="3571900"/>
            </a:xfrm>
          </p:grpSpPr>
          <p:sp>
            <p:nvSpPr>
              <p:cNvPr id="4" name="矩形 3"/>
              <p:cNvSpPr/>
              <p:nvPr/>
            </p:nvSpPr>
            <p:spPr>
              <a:xfrm>
                <a:off x="2428860" y="2285992"/>
                <a:ext cx="2428892" cy="2571768"/>
              </a:xfrm>
              <a:prstGeom prst="rect">
                <a:avLst/>
              </a:prstGeom>
              <a:solidFill>
                <a:srgbClr val="FF99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altLang="zh-CN" sz="1050" dirty="0">
                  <a:solidFill>
                    <a:schemeClr val="tx1"/>
                  </a:solidFill>
                </a:endParaRPr>
              </a:p>
              <a:p>
                <a:pPr algn="ctr"/>
                <a:endParaRPr lang="en-US" altLang="zh-CN" sz="1050" dirty="0">
                  <a:solidFill>
                    <a:schemeClr val="tx1"/>
                  </a:solidFill>
                </a:endParaRPr>
              </a:p>
              <a:p>
                <a:pPr algn="ctr"/>
                <a:r>
                  <a:rPr lang="en-US" altLang="zh-CN" sz="1050" dirty="0">
                    <a:solidFill>
                      <a:schemeClr val="tx1"/>
                    </a:solidFill>
                  </a:rPr>
                  <a:t>CC2564</a:t>
                </a:r>
                <a:endParaRPr lang="zh-CN" altLang="en-US" sz="105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" name="矩形 4"/>
              <p:cNvSpPr/>
              <p:nvPr/>
            </p:nvSpPr>
            <p:spPr>
              <a:xfrm>
                <a:off x="2428860" y="2285992"/>
                <a:ext cx="2428892" cy="928694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sz="1050" dirty="0">
                    <a:solidFill>
                      <a:schemeClr val="tx1"/>
                    </a:solidFill>
                  </a:rPr>
                  <a:t>Host Controller Interface</a:t>
                </a:r>
                <a:endParaRPr lang="zh-CN" altLang="en-US" sz="105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" name="矩形 5"/>
              <p:cNvSpPr/>
              <p:nvPr/>
            </p:nvSpPr>
            <p:spPr>
              <a:xfrm>
                <a:off x="5072067" y="2285992"/>
                <a:ext cx="2808534" cy="3571900"/>
              </a:xfrm>
              <a:prstGeom prst="rect">
                <a:avLst/>
              </a:prstGeom>
              <a:solidFill>
                <a:srgbClr val="00B0F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sz="1050" dirty="0">
                    <a:solidFill>
                      <a:schemeClr val="tx1"/>
                    </a:solidFill>
                  </a:rPr>
                  <a:t>ARM Cortex MCU</a:t>
                </a:r>
              </a:p>
              <a:p>
                <a:pPr algn="ctr"/>
                <a:r>
                  <a:rPr lang="en-US" altLang="zh-CN" sz="1050" dirty="0">
                    <a:solidFill>
                      <a:schemeClr val="tx1"/>
                    </a:solidFill>
                  </a:rPr>
                  <a:t>Including</a:t>
                </a:r>
                <a:r>
                  <a:rPr lang="zh-CN" altLang="en-US" sz="1050" dirty="0">
                    <a:solidFill>
                      <a:schemeClr val="tx1"/>
                    </a:solidFill>
                  </a:rPr>
                  <a:t> </a:t>
                </a:r>
                <a:r>
                  <a:rPr lang="en-US" altLang="zh-CN" sz="1050" dirty="0" err="1">
                    <a:solidFill>
                      <a:schemeClr val="tx1"/>
                    </a:solidFill>
                  </a:rPr>
                  <a:t>Amp’edUP</a:t>
                </a:r>
                <a:r>
                  <a:rPr lang="zh-CN" altLang="en-US" sz="1050" dirty="0">
                    <a:solidFill>
                      <a:schemeClr val="tx1"/>
                    </a:solidFill>
                  </a:rPr>
                  <a:t> </a:t>
                </a:r>
                <a:r>
                  <a:rPr lang="en-US" altLang="zh-CN" sz="1050" dirty="0">
                    <a:solidFill>
                      <a:schemeClr val="tx1"/>
                    </a:solidFill>
                  </a:rPr>
                  <a:t>Stack</a:t>
                </a:r>
              </a:p>
              <a:p>
                <a:pPr algn="ctr"/>
                <a:endParaRPr lang="en-US" altLang="zh-CN" sz="1050" dirty="0">
                  <a:solidFill>
                    <a:schemeClr val="tx1"/>
                  </a:solidFill>
                </a:endParaRPr>
              </a:p>
              <a:p>
                <a:pPr algn="ctr"/>
                <a:endParaRPr lang="en-US" altLang="zh-CN" sz="1050" dirty="0">
                  <a:solidFill>
                    <a:schemeClr val="tx1"/>
                  </a:solidFill>
                </a:endParaRPr>
              </a:p>
              <a:p>
                <a:pPr algn="ctr"/>
                <a:endParaRPr lang="en-US" altLang="zh-CN" sz="1050" dirty="0">
                  <a:solidFill>
                    <a:schemeClr val="tx1"/>
                  </a:solidFill>
                </a:endParaRPr>
              </a:p>
              <a:p>
                <a:pPr algn="ctr"/>
                <a:endParaRPr lang="en-US" altLang="zh-CN" sz="1050" dirty="0">
                  <a:solidFill>
                    <a:schemeClr val="tx1"/>
                  </a:solidFill>
                </a:endParaRPr>
              </a:p>
              <a:p>
                <a:pPr algn="ctr"/>
                <a:endParaRPr lang="en-US" altLang="zh-CN" sz="1050" dirty="0">
                  <a:solidFill>
                    <a:schemeClr val="tx1"/>
                  </a:solidFill>
                </a:endParaRPr>
              </a:p>
              <a:p>
                <a:pPr algn="ctr"/>
                <a:endParaRPr lang="en-US" altLang="zh-CN" sz="1050" dirty="0">
                  <a:solidFill>
                    <a:schemeClr val="tx1"/>
                  </a:solidFill>
                </a:endParaRPr>
              </a:p>
              <a:p>
                <a:pPr algn="ctr"/>
                <a:endParaRPr lang="en-US" altLang="zh-CN" sz="1050" dirty="0">
                  <a:solidFill>
                    <a:schemeClr val="tx1"/>
                  </a:solidFill>
                </a:endParaRPr>
              </a:p>
              <a:p>
                <a:pPr algn="ctr"/>
                <a:endParaRPr lang="en-US" altLang="zh-CN" sz="1050" dirty="0">
                  <a:solidFill>
                    <a:schemeClr val="tx1"/>
                  </a:solidFill>
                </a:endParaRPr>
              </a:p>
              <a:p>
                <a:pPr algn="ctr"/>
                <a:endParaRPr lang="en-US" altLang="zh-CN" sz="1050" dirty="0">
                  <a:solidFill>
                    <a:schemeClr val="tx1"/>
                  </a:solidFill>
                </a:endParaRPr>
              </a:p>
              <a:p>
                <a:pPr algn="ctr"/>
                <a:endParaRPr lang="en-US" altLang="zh-CN" sz="1050" dirty="0">
                  <a:solidFill>
                    <a:schemeClr val="tx1"/>
                  </a:solidFill>
                </a:endParaRPr>
              </a:p>
              <a:p>
                <a:pPr algn="ctr"/>
                <a:endParaRPr lang="en-US" altLang="zh-CN" sz="1050" dirty="0">
                  <a:solidFill>
                    <a:schemeClr val="tx1"/>
                  </a:solidFill>
                </a:endParaRPr>
              </a:p>
              <a:p>
                <a:pPr algn="ctr"/>
                <a:endParaRPr lang="zh-CN" altLang="en-US" sz="1050" dirty="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20" name="组合 6"/>
              <p:cNvGrpSpPr/>
              <p:nvPr/>
            </p:nvGrpSpPr>
            <p:grpSpPr>
              <a:xfrm>
                <a:off x="6836585" y="3247082"/>
                <a:ext cx="857256" cy="1918857"/>
                <a:chOff x="7479527" y="2604140"/>
                <a:chExt cx="857256" cy="1918857"/>
              </a:xfrm>
            </p:grpSpPr>
            <p:sp>
              <p:nvSpPr>
                <p:cNvPr id="8" name="矩形 7"/>
                <p:cNvSpPr/>
                <p:nvPr/>
              </p:nvSpPr>
              <p:spPr>
                <a:xfrm>
                  <a:off x="7479527" y="2604140"/>
                  <a:ext cx="857256" cy="415337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altLang="zh-CN" sz="1050" dirty="0">
                      <a:solidFill>
                        <a:schemeClr val="tx1"/>
                      </a:solidFill>
                    </a:rPr>
                    <a:t>UART</a:t>
                  </a:r>
                  <a:endParaRPr lang="zh-CN" altLang="en-US" sz="105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9" name="矩形 8"/>
                <p:cNvSpPr/>
                <p:nvPr/>
              </p:nvSpPr>
              <p:spPr>
                <a:xfrm>
                  <a:off x="7479527" y="3107529"/>
                  <a:ext cx="857256" cy="415337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altLang="zh-CN" sz="1050" dirty="0">
                      <a:solidFill>
                        <a:schemeClr val="tx1"/>
                      </a:solidFill>
                    </a:rPr>
                    <a:t>SPI</a:t>
                  </a:r>
                  <a:endParaRPr lang="zh-CN" altLang="en-US" sz="105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0" name="矩形 9"/>
                <p:cNvSpPr/>
                <p:nvPr/>
              </p:nvSpPr>
              <p:spPr>
                <a:xfrm>
                  <a:off x="7479527" y="3607595"/>
                  <a:ext cx="857256" cy="415337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altLang="zh-CN" sz="1050" dirty="0">
                      <a:solidFill>
                        <a:schemeClr val="tx1"/>
                      </a:solidFill>
                    </a:rPr>
                    <a:t>I2C</a:t>
                  </a:r>
                  <a:endParaRPr lang="zh-CN" altLang="en-US" sz="105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1" name="矩形 10"/>
                <p:cNvSpPr/>
                <p:nvPr/>
              </p:nvSpPr>
              <p:spPr>
                <a:xfrm>
                  <a:off x="7479527" y="4107660"/>
                  <a:ext cx="857256" cy="415337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altLang="zh-CN" sz="1050" dirty="0">
                      <a:solidFill>
                        <a:schemeClr val="tx1"/>
                      </a:solidFill>
                    </a:rPr>
                    <a:t>GPIO</a:t>
                  </a:r>
                  <a:endParaRPr lang="zh-CN" altLang="en-US" sz="1050" dirty="0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12" name="矩形 11"/>
              <p:cNvSpPr/>
              <p:nvPr/>
            </p:nvSpPr>
            <p:spPr>
              <a:xfrm>
                <a:off x="5214943" y="3247081"/>
                <a:ext cx="1526732" cy="1146331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r>
                  <a:rPr lang="en-US" altLang="zh-CN" sz="1050" dirty="0">
                    <a:solidFill>
                      <a:schemeClr val="tx1"/>
                    </a:solidFill>
                  </a:rPr>
                  <a:t>Flash</a:t>
                </a:r>
              </a:p>
              <a:p>
                <a:pPr algn="r"/>
                <a:r>
                  <a:rPr lang="en-US" altLang="zh-CN" sz="1050" dirty="0">
                    <a:solidFill>
                      <a:schemeClr val="tx1"/>
                    </a:solidFill>
                  </a:rPr>
                  <a:t>64K/128K/256K</a:t>
                </a:r>
              </a:p>
            </p:txBody>
          </p:sp>
          <p:sp>
            <p:nvSpPr>
              <p:cNvPr id="13" name="矩形 12"/>
              <p:cNvSpPr/>
              <p:nvPr/>
            </p:nvSpPr>
            <p:spPr>
              <a:xfrm>
                <a:off x="2428860" y="5143512"/>
                <a:ext cx="2428892" cy="704856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sz="1050" dirty="0">
                    <a:solidFill>
                      <a:schemeClr val="tx1"/>
                    </a:solidFill>
                  </a:rPr>
                  <a:t>Clock</a:t>
                </a:r>
                <a:endParaRPr lang="zh-CN" altLang="en-US" sz="105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4" name="矩形 13"/>
              <p:cNvSpPr/>
              <p:nvPr/>
            </p:nvSpPr>
            <p:spPr>
              <a:xfrm>
                <a:off x="1500166" y="2285992"/>
                <a:ext cx="714380" cy="2571768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sz="1050" dirty="0">
                    <a:solidFill>
                      <a:schemeClr val="tx1"/>
                    </a:solidFill>
                  </a:rPr>
                  <a:t>RF</a:t>
                </a:r>
              </a:p>
              <a:p>
                <a:pPr algn="ctr"/>
                <a:r>
                  <a:rPr lang="en-US" altLang="zh-CN" sz="1050" dirty="0">
                    <a:solidFill>
                      <a:schemeClr val="tx1"/>
                    </a:solidFill>
                  </a:rPr>
                  <a:t>Filter</a:t>
                </a:r>
                <a:endParaRPr lang="zh-CN" altLang="en-US" sz="105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5" name="等腰三角形 14"/>
              <p:cNvSpPr/>
              <p:nvPr/>
            </p:nvSpPr>
            <p:spPr>
              <a:xfrm rot="10800000">
                <a:off x="857224" y="2285992"/>
                <a:ext cx="357190" cy="428628"/>
              </a:xfrm>
              <a:prstGeom prst="triangl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050"/>
              </a:p>
            </p:txBody>
          </p:sp>
          <p:cxnSp>
            <p:nvCxnSpPr>
              <p:cNvPr id="16" name="形状 34"/>
              <p:cNvCxnSpPr>
                <a:stCxn id="15" idx="0"/>
              </p:cNvCxnSpPr>
              <p:nvPr/>
            </p:nvCxnSpPr>
            <p:spPr>
              <a:xfrm rot="16200000" flipH="1">
                <a:off x="696488" y="3053950"/>
                <a:ext cx="1143010" cy="464349"/>
              </a:xfrm>
              <a:prstGeom prst="bentConnector3">
                <a:avLst>
                  <a:gd name="adj1" fmla="val 99333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17" name="直接连接符 16"/>
              <p:cNvCxnSpPr/>
              <p:nvPr/>
            </p:nvCxnSpPr>
            <p:spPr>
              <a:xfrm>
                <a:off x="2214546" y="3857628"/>
                <a:ext cx="214314" cy="1588"/>
              </a:xfrm>
              <a:prstGeom prst="lin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18" name="直接连接符 17"/>
              <p:cNvCxnSpPr/>
              <p:nvPr/>
            </p:nvCxnSpPr>
            <p:spPr>
              <a:xfrm>
                <a:off x="4857752" y="3857628"/>
                <a:ext cx="214314" cy="1588"/>
              </a:xfrm>
              <a:prstGeom prst="lin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19" name="直接连接符 18"/>
              <p:cNvCxnSpPr>
                <a:stCxn id="13" idx="0"/>
                <a:endCxn id="4" idx="2"/>
              </p:cNvCxnSpPr>
              <p:nvPr/>
            </p:nvCxnSpPr>
            <p:spPr>
              <a:xfrm rot="5400000" flipH="1" flipV="1">
                <a:off x="3500430" y="5000636"/>
                <a:ext cx="285752" cy="1588"/>
              </a:xfrm>
              <a:prstGeom prst="lin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  <p:sp>
          <p:nvSpPr>
            <p:cNvPr id="21" name="矩形 20"/>
            <p:cNvSpPr/>
            <p:nvPr/>
          </p:nvSpPr>
          <p:spPr>
            <a:xfrm>
              <a:off x="5214943" y="4536288"/>
              <a:ext cx="1526732" cy="1146331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altLang="zh-CN" sz="1050" dirty="0">
                  <a:solidFill>
                    <a:schemeClr val="tx1"/>
                  </a:solidFill>
                </a:rPr>
                <a:t>RAM</a:t>
              </a:r>
            </a:p>
            <a:p>
              <a:pPr algn="r"/>
              <a:r>
                <a:rPr lang="en-US" altLang="zh-CN" sz="1050" dirty="0">
                  <a:solidFill>
                    <a:schemeClr val="tx1"/>
                  </a:solidFill>
                </a:rPr>
                <a:t>8K/16K/48K</a:t>
              </a:r>
            </a:p>
          </p:txBody>
        </p:sp>
        <p:sp>
          <p:nvSpPr>
            <p:cNvPr id="22" name="矩形 21"/>
            <p:cNvSpPr/>
            <p:nvPr/>
          </p:nvSpPr>
          <p:spPr>
            <a:xfrm>
              <a:off x="6836586" y="5250670"/>
              <a:ext cx="857256" cy="415338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050" dirty="0">
                  <a:solidFill>
                    <a:schemeClr val="tx1"/>
                  </a:solidFill>
                </a:rPr>
                <a:t>I2S</a:t>
              </a:r>
              <a:endParaRPr lang="zh-CN" altLang="en-US" sz="105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3" name="组合 26"/>
          <p:cNvGrpSpPr/>
          <p:nvPr/>
        </p:nvGrpSpPr>
        <p:grpSpPr>
          <a:xfrm>
            <a:off x="6357950" y="2357430"/>
            <a:ext cx="2428892" cy="3071834"/>
            <a:chOff x="6286512" y="2643182"/>
            <a:chExt cx="2428892" cy="3071834"/>
          </a:xfrm>
        </p:grpSpPr>
        <p:sp>
          <p:nvSpPr>
            <p:cNvPr id="25" name="剪去单角的矩形 24"/>
            <p:cNvSpPr/>
            <p:nvPr/>
          </p:nvSpPr>
          <p:spPr>
            <a:xfrm>
              <a:off x="6286512" y="2643182"/>
              <a:ext cx="2428892" cy="3071834"/>
            </a:xfrm>
            <a:prstGeom prst="snip1Rect">
              <a:avLst/>
            </a:prstGeom>
            <a:solidFill>
              <a:schemeClr val="bg1"/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6286512" y="2857496"/>
              <a:ext cx="2428892" cy="23083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200000"/>
                </a:lnSpc>
              </a:pPr>
              <a:r>
                <a:rPr lang="en-US" altLang="zh-CN" sz="1200" b="1" dirty="0">
                  <a:solidFill>
                    <a:srgbClr val="FF9900"/>
                  </a:solidFill>
                </a:rPr>
                <a:t>BT Radio Chipset</a:t>
              </a:r>
            </a:p>
            <a:p>
              <a:pPr marL="177800" indent="-177800">
                <a:lnSpc>
                  <a:spcPct val="200000"/>
                </a:lnSpc>
                <a:buClr>
                  <a:srgbClr val="FF9900"/>
                </a:buClr>
                <a:buFont typeface="Arial" pitchFamily="34" charset="0"/>
                <a:buChar char="•"/>
              </a:pPr>
              <a:r>
                <a:rPr lang="en-US" altLang="zh-CN" sz="1200" b="1" dirty="0">
                  <a:solidFill>
                    <a:srgbClr val="FF9900"/>
                  </a:solidFill>
                </a:rPr>
                <a:t>TI  CC2564</a:t>
              </a:r>
            </a:p>
            <a:p>
              <a:pPr>
                <a:lnSpc>
                  <a:spcPct val="200000"/>
                </a:lnSpc>
              </a:pPr>
              <a:r>
                <a:rPr lang="en-US" altLang="zh-CN" sz="1200" b="1" dirty="0">
                  <a:solidFill>
                    <a:srgbClr val="00B0F0"/>
                  </a:solidFill>
                </a:rPr>
                <a:t>Host </a:t>
              </a:r>
              <a:r>
                <a:rPr lang="el-GR" altLang="zh-CN" sz="1200" b="1" dirty="0">
                  <a:solidFill>
                    <a:srgbClr val="00B0F0"/>
                  </a:solidFill>
                </a:rPr>
                <a:t>μ</a:t>
              </a:r>
              <a:r>
                <a:rPr lang="en-US" altLang="zh-CN" sz="1200" b="1" dirty="0">
                  <a:solidFill>
                    <a:srgbClr val="00B0F0"/>
                  </a:solidFill>
                </a:rPr>
                <a:t>Controller</a:t>
              </a:r>
            </a:p>
            <a:p>
              <a:pPr marL="177800" indent="-177800">
                <a:lnSpc>
                  <a:spcPct val="200000"/>
                </a:lnSpc>
                <a:buClr>
                  <a:srgbClr val="00B0F0"/>
                </a:buClr>
                <a:buFont typeface="Arial" pitchFamily="34" charset="0"/>
                <a:buChar char="•"/>
              </a:pPr>
              <a:r>
                <a:rPr lang="en-US" altLang="zh-CN" sz="1200" b="1" dirty="0">
                  <a:solidFill>
                    <a:srgbClr val="00B0F0"/>
                  </a:solidFill>
                </a:rPr>
                <a:t>ARM Cortex M4</a:t>
              </a:r>
            </a:p>
            <a:p>
              <a:pPr>
                <a:lnSpc>
                  <a:spcPct val="200000"/>
                </a:lnSpc>
              </a:pPr>
              <a:r>
                <a:rPr lang="en-US" altLang="zh-CN" sz="1200" b="1" dirty="0">
                  <a:solidFill>
                    <a:srgbClr val="002060"/>
                  </a:solidFill>
                </a:rPr>
                <a:t>Bluetooth Protocol Stack</a:t>
              </a:r>
            </a:p>
            <a:p>
              <a:pPr marL="177800" indent="-177800">
                <a:lnSpc>
                  <a:spcPct val="200000"/>
                </a:lnSpc>
                <a:buFont typeface="Arial" pitchFamily="34" charset="0"/>
                <a:buChar char="•"/>
              </a:pPr>
              <a:r>
                <a:rPr lang="en-US" altLang="zh-CN" sz="1200" b="1" dirty="0" err="1">
                  <a:solidFill>
                    <a:srgbClr val="002060"/>
                  </a:solidFill>
                </a:rPr>
                <a:t>Amp’edUP</a:t>
              </a:r>
              <a:r>
                <a:rPr lang="en-US" altLang="zh-CN" sz="1200" b="1" dirty="0">
                  <a:solidFill>
                    <a:srgbClr val="002060"/>
                  </a:solidFill>
                </a:rPr>
                <a:t> Bluetooth Stack</a:t>
              </a:r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>
                <a:solidFill>
                  <a:srgbClr val="002060"/>
                </a:solidFill>
              </a:rPr>
              <a:t>Bluetooth Modules</a:t>
            </a:r>
          </a:p>
        </p:txBody>
      </p:sp>
      <p:grpSp>
        <p:nvGrpSpPr>
          <p:cNvPr id="3" name="组合 3"/>
          <p:cNvGrpSpPr>
            <a:grpSpLocks/>
          </p:cNvGrpSpPr>
          <p:nvPr/>
        </p:nvGrpSpPr>
        <p:grpSpPr bwMode="auto">
          <a:xfrm>
            <a:off x="872056" y="2824868"/>
            <a:ext cx="2254183" cy="2163488"/>
            <a:chOff x="1211784" y="2122471"/>
            <a:chExt cx="2339615" cy="2072867"/>
          </a:xfrm>
        </p:grpSpPr>
        <p:grpSp>
          <p:nvGrpSpPr>
            <p:cNvPr id="4" name="Group 3"/>
            <p:cNvGrpSpPr>
              <a:grpSpLocks/>
            </p:cNvGrpSpPr>
            <p:nvPr/>
          </p:nvGrpSpPr>
          <p:grpSpPr bwMode="auto">
            <a:xfrm>
              <a:off x="1211784" y="2122471"/>
              <a:ext cx="2339615" cy="2072867"/>
              <a:chOff x="452" y="0"/>
              <a:chExt cx="4402" cy="3835"/>
            </a:xfrm>
          </p:grpSpPr>
          <p:grpSp>
            <p:nvGrpSpPr>
              <p:cNvPr id="5" name="Group 6"/>
              <p:cNvGrpSpPr>
                <a:grpSpLocks/>
              </p:cNvGrpSpPr>
              <p:nvPr/>
            </p:nvGrpSpPr>
            <p:grpSpPr bwMode="auto">
              <a:xfrm>
                <a:off x="452" y="0"/>
                <a:ext cx="4402" cy="3177"/>
                <a:chOff x="452" y="0"/>
                <a:chExt cx="4402" cy="3177"/>
              </a:xfrm>
            </p:grpSpPr>
            <p:grpSp>
              <p:nvGrpSpPr>
                <p:cNvPr id="6" name="Group 8"/>
                <p:cNvGrpSpPr>
                  <a:grpSpLocks/>
                </p:cNvGrpSpPr>
                <p:nvPr/>
              </p:nvGrpSpPr>
              <p:grpSpPr bwMode="auto">
                <a:xfrm>
                  <a:off x="452" y="0"/>
                  <a:ext cx="2951" cy="569"/>
                  <a:chOff x="0" y="0"/>
                  <a:chExt cx="2951" cy="569"/>
                </a:xfrm>
              </p:grpSpPr>
              <p:sp>
                <p:nvSpPr>
                  <p:cNvPr id="19" name="Line 7"/>
                  <p:cNvSpPr>
                    <a:spLocks noChangeShapeType="1"/>
                  </p:cNvSpPr>
                  <p:nvPr/>
                </p:nvSpPr>
                <p:spPr bwMode="auto">
                  <a:xfrm>
                    <a:off x="1" y="114"/>
                    <a:ext cx="1" cy="454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0" name="Line 8"/>
                  <p:cNvSpPr>
                    <a:spLocks noChangeShapeType="1"/>
                  </p:cNvSpPr>
                  <p:nvPr/>
                </p:nvSpPr>
                <p:spPr bwMode="auto">
                  <a:xfrm>
                    <a:off x="2950" y="114"/>
                    <a:ext cx="1" cy="454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1" name="Line 9"/>
                  <p:cNvSpPr>
                    <a:spLocks noChangeShapeType="1"/>
                  </p:cNvSpPr>
                  <p:nvPr/>
                </p:nvSpPr>
                <p:spPr bwMode="auto">
                  <a:xfrm>
                    <a:off x="2156" y="341"/>
                    <a:ext cx="794" cy="1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2" name="Line 10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0" y="342"/>
                    <a:ext cx="795" cy="1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3" name="Text Box 1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82" y="0"/>
                    <a:ext cx="1563" cy="569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  <a:ea typeface="宋体" charset="-122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  <a:ea typeface="宋体" charset="-122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  <a:ea typeface="宋体" charset="-122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  <a:ea typeface="宋体" charset="-122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  <a:ea typeface="宋体" charset="-122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  <a:ea typeface="宋体" charset="-122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  <a:ea typeface="宋体" charset="-122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  <a:ea typeface="宋体" charset="-122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  <a:ea typeface="宋体" charset="-122"/>
                      </a:defRPr>
                    </a:lvl9pPr>
                  </a:lstStyle>
                  <a:p>
                    <a:pPr eaLnBrk="1" hangingPunct="1"/>
                    <a:r>
                      <a:rPr lang="zh-CN" altLang="en-US" sz="1400"/>
                      <a:t>13.5mm</a:t>
                    </a:r>
                    <a:endParaRPr lang="en-US" altLang="en-US" sz="1400"/>
                  </a:p>
                </p:txBody>
              </p:sp>
            </p:grpSp>
            <p:grpSp>
              <p:nvGrpSpPr>
                <p:cNvPr id="7" name="Group 12"/>
                <p:cNvGrpSpPr>
                  <a:grpSpLocks/>
                </p:cNvGrpSpPr>
                <p:nvPr/>
              </p:nvGrpSpPr>
              <p:grpSpPr bwMode="auto">
                <a:xfrm>
                  <a:off x="3316" y="794"/>
                  <a:ext cx="1538" cy="2383"/>
                  <a:chOff x="28" y="0"/>
                  <a:chExt cx="1538" cy="2383"/>
                </a:xfrm>
              </p:grpSpPr>
              <p:sp>
                <p:nvSpPr>
                  <p:cNvPr id="14" name="Text Box 13"/>
                  <p:cNvSpPr txBox="1">
                    <a:spLocks noChangeArrowheads="1"/>
                  </p:cNvSpPr>
                  <p:nvPr/>
                </p:nvSpPr>
                <p:spPr bwMode="auto">
                  <a:xfrm rot="60000">
                    <a:off x="28" y="910"/>
                    <a:ext cx="1538" cy="569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  <a:ea typeface="宋体" charset="-122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  <a:ea typeface="宋体" charset="-122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  <a:ea typeface="宋体" charset="-122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  <a:ea typeface="宋体" charset="-122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  <a:ea typeface="宋体" charset="-122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  <a:ea typeface="宋体" charset="-122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  <a:ea typeface="宋体" charset="-122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  <a:ea typeface="宋体" charset="-122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  <a:ea typeface="宋体" charset="-122"/>
                      </a:defRPr>
                    </a:lvl9pPr>
                  </a:lstStyle>
                  <a:p>
                    <a:pPr eaLnBrk="1" hangingPunct="1"/>
                    <a:r>
                      <a:rPr lang="en-US" altLang="zh-CN" sz="1400"/>
                      <a:t>11</a:t>
                    </a:r>
                    <a:r>
                      <a:rPr lang="zh-CN" altLang="en-US" sz="1400"/>
                      <a:t>.</a:t>
                    </a:r>
                    <a:r>
                      <a:rPr lang="en-US" altLang="zh-CN" sz="1400"/>
                      <a:t>6</a:t>
                    </a:r>
                    <a:r>
                      <a:rPr lang="zh-CN" altLang="en-US" sz="1400"/>
                      <a:t>mm</a:t>
                    </a:r>
                    <a:endParaRPr lang="en-US" altLang="en-US" sz="1400"/>
                  </a:p>
                </p:txBody>
              </p:sp>
              <p:sp>
                <p:nvSpPr>
                  <p:cNvPr id="15" name="Line 14"/>
                  <p:cNvSpPr>
                    <a:spLocks noChangeShapeType="1"/>
                  </p:cNvSpPr>
                  <p:nvPr/>
                </p:nvSpPr>
                <p:spPr bwMode="auto">
                  <a:xfrm>
                    <a:off x="227" y="0"/>
                    <a:ext cx="567" cy="1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6" name="Line 15"/>
                  <p:cNvSpPr>
                    <a:spLocks noChangeShapeType="1"/>
                  </p:cNvSpPr>
                  <p:nvPr/>
                </p:nvSpPr>
                <p:spPr bwMode="auto">
                  <a:xfrm>
                    <a:off x="227" y="2382"/>
                    <a:ext cx="567" cy="1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7" name="Line 16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68" y="0"/>
                    <a:ext cx="0" cy="90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8" name="Line 17"/>
                  <p:cNvSpPr>
                    <a:spLocks noChangeShapeType="1"/>
                  </p:cNvSpPr>
                  <p:nvPr/>
                </p:nvSpPr>
                <p:spPr bwMode="auto">
                  <a:xfrm>
                    <a:off x="568" y="1492"/>
                    <a:ext cx="0" cy="89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</p:grpSp>
          </p:grpSp>
          <p:sp>
            <p:nvSpPr>
              <p:cNvPr id="11" name="Text Box 18"/>
              <p:cNvSpPr txBox="1">
                <a:spLocks noChangeArrowheads="1"/>
              </p:cNvSpPr>
              <p:nvPr/>
            </p:nvSpPr>
            <p:spPr bwMode="auto">
              <a:xfrm>
                <a:off x="1020" y="3289"/>
                <a:ext cx="1196" cy="5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9pPr>
              </a:lstStyle>
              <a:p>
                <a:pPr eaLnBrk="1" hangingPunct="1"/>
                <a:r>
                  <a:rPr lang="zh-CN" altLang="en-US" sz="1400" dirty="0"/>
                  <a:t>BT</a:t>
                </a:r>
                <a:r>
                  <a:rPr lang="en-US" altLang="zh-CN" sz="1400" dirty="0"/>
                  <a:t>53</a:t>
                </a:r>
                <a:endParaRPr lang="en-US" altLang="en-US" sz="1400" dirty="0"/>
              </a:p>
            </p:txBody>
          </p:sp>
        </p:grpSp>
        <p:pic>
          <p:nvPicPr>
            <p:cNvPr id="9" name="Picture 21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37142" y="2551638"/>
              <a:ext cx="1504950" cy="1285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aphicFrame>
        <p:nvGraphicFramePr>
          <p:cNvPr id="24" name="表格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7073357"/>
              </p:ext>
            </p:extLst>
          </p:nvPr>
        </p:nvGraphicFramePr>
        <p:xfrm>
          <a:off x="3214678" y="2585672"/>
          <a:ext cx="5500726" cy="2715537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15402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605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4175">
                <a:tc>
                  <a:txBody>
                    <a:bodyPr/>
                    <a:lstStyle/>
                    <a:p>
                      <a:pPr marL="0" marR="0" lvl="0" indent="0" algn="l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C3A76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en-US" sz="100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sym typeface="Arial" charset="0"/>
                        </a:rPr>
                        <a:t>Features</a:t>
                      </a:r>
                      <a:endParaRPr kumimoji="0" lang="zh-CN" alt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ea"/>
                        <a:ea typeface="+mn-ea"/>
                        <a:cs typeface="Arial" charset="0"/>
                        <a:sym typeface="Arial" charset="0"/>
                      </a:endParaRPr>
                    </a:p>
                  </a:txBody>
                  <a:tcPr marL="91453" marR="91453" marT="45702" marB="45702" anchor="ctr" horzOverflow="overflow"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C3A76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00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sym typeface="Arial" charset="0"/>
                        </a:rPr>
                        <a:t>BT53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ea"/>
                        <a:ea typeface="+mn-ea"/>
                        <a:cs typeface="Arial" charset="0"/>
                        <a:sym typeface="Arial" charset="0"/>
                      </a:endParaRPr>
                    </a:p>
                  </a:txBody>
                  <a:tcPr marL="91453" marR="91453" marT="45702" marB="45702" anchor="ctr" horzOverflow="overflow">
                    <a:solidFill>
                      <a:schemeClr val="accent5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8479">
                <a:tc>
                  <a:txBody>
                    <a:bodyPr/>
                    <a:lstStyle/>
                    <a:p>
                      <a:pPr marL="0" marR="0" lvl="0" indent="0" algn="l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C3A76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00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sym typeface="Arial" charset="0"/>
                        </a:rPr>
                        <a:t>Specification</a:t>
                      </a:r>
                      <a:endParaRPr kumimoji="0" lang="en-US" altLang="zh-CN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ea"/>
                        <a:ea typeface="+mn-ea"/>
                        <a:cs typeface="Arial" charset="0"/>
                        <a:sym typeface="Arial" charset="0"/>
                      </a:endParaRPr>
                    </a:p>
                  </a:txBody>
                  <a:tcPr marL="91453" marR="91453" marT="45702" marB="45702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C3A76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sym typeface="Arial" charset="0"/>
                        </a:rPr>
                        <a:t>Bluetooth v4.1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ea"/>
                        <a:ea typeface="+mn-ea"/>
                        <a:cs typeface="Arial" charset="0"/>
                        <a:sym typeface="Arial" charset="0"/>
                      </a:endParaRPr>
                    </a:p>
                  </a:txBody>
                  <a:tcPr marL="91453" marR="91453" marT="45702" marB="45702" anchor="ctr"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9871">
                <a:tc>
                  <a:txBody>
                    <a:bodyPr/>
                    <a:lstStyle/>
                    <a:p>
                      <a:pPr marL="0" marR="0" lvl="0" indent="0" algn="l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C3A76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00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sym typeface="Arial" charset="0"/>
                        </a:rPr>
                        <a:t> RF chip</a:t>
                      </a:r>
                      <a:endParaRPr kumimoji="0" lang="en-US" altLang="zh-CN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ea"/>
                        <a:ea typeface="+mn-ea"/>
                        <a:cs typeface="Arial" charset="0"/>
                        <a:sym typeface="Arial" charset="0"/>
                      </a:endParaRPr>
                    </a:p>
                  </a:txBody>
                  <a:tcPr marL="91453" marR="91453" marT="45702" marB="45702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C3A76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en-US" altLang="zh-CN" sz="1100" u="none" kern="1200" dirty="0">
                          <a:solidFill>
                            <a:srgbClr val="002060"/>
                          </a:solidFill>
                          <a:sym typeface="Arial" charset="0"/>
                        </a:rPr>
                        <a:t>TI  CC2564</a:t>
                      </a:r>
                      <a:endParaRPr lang="en-US" altLang="zh-CN" sz="1100" b="1" i="1" u="none" kern="1200" dirty="0">
                        <a:solidFill>
                          <a:srgbClr val="002060"/>
                        </a:solidFill>
                        <a:latin typeface="+mn-lt"/>
                        <a:ea typeface="宋体" charset="-122"/>
                        <a:cs typeface="+mn-cs"/>
                        <a:sym typeface="Arial" charset="0"/>
                      </a:endParaRPr>
                    </a:p>
                  </a:txBody>
                  <a:tcPr marL="91453" marR="91453" marT="45702" marB="45702" anchor="ctr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2784">
                <a:tc>
                  <a:txBody>
                    <a:bodyPr/>
                    <a:lstStyle/>
                    <a:p>
                      <a:pPr marL="0" marR="0" lvl="0" indent="0" algn="l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C3A76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00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sym typeface="Arial" charset="0"/>
                        </a:rPr>
                        <a:t>Power class</a:t>
                      </a:r>
                      <a:endParaRPr kumimoji="0" lang="en-US" altLang="zh-CN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ea"/>
                        <a:ea typeface="+mn-ea"/>
                        <a:cs typeface="Arial" charset="0"/>
                        <a:sym typeface="Arial" charset="0"/>
                      </a:endParaRPr>
                    </a:p>
                  </a:txBody>
                  <a:tcPr marL="91453" marR="91453" marT="45702" marB="45702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C3A76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sym typeface="Arial" charset="0"/>
                        </a:rPr>
                        <a:t>Class 1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ea"/>
                        <a:ea typeface="+mn-ea"/>
                        <a:cs typeface="Arial" charset="0"/>
                        <a:sym typeface="Arial" charset="0"/>
                      </a:endParaRPr>
                    </a:p>
                  </a:txBody>
                  <a:tcPr marL="91453" marR="91453" marT="45702" marB="45702" anchor="ctr"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2784">
                <a:tc>
                  <a:txBody>
                    <a:bodyPr/>
                    <a:lstStyle/>
                    <a:p>
                      <a:pPr marL="0" marR="0" lvl="0" indent="0" algn="l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C3A76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00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sym typeface="Arial" charset="0"/>
                        </a:rPr>
                        <a:t>Range </a:t>
                      </a:r>
                      <a:endParaRPr kumimoji="0" lang="en-US" altLang="zh-CN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ea"/>
                        <a:ea typeface="+mn-ea"/>
                        <a:cs typeface="Arial" charset="0"/>
                        <a:sym typeface="Arial" charset="0"/>
                      </a:endParaRPr>
                    </a:p>
                  </a:txBody>
                  <a:tcPr marL="91453" marR="91453" marT="45702" marB="45702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C3A76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sym typeface="Arial" charset="0"/>
                        </a:rPr>
                        <a:t>60m LOS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ea"/>
                        <a:ea typeface="+mn-ea"/>
                        <a:cs typeface="Arial" charset="0"/>
                        <a:sym typeface="Arial" charset="0"/>
                      </a:endParaRPr>
                    </a:p>
                  </a:txBody>
                  <a:tcPr marL="91453" marR="91453" marT="45702" marB="45702" anchor="ctr"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2784">
                <a:tc>
                  <a:txBody>
                    <a:bodyPr/>
                    <a:lstStyle/>
                    <a:p>
                      <a:pPr marL="0" marR="0" lvl="0" indent="0" algn="l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C3A76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00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sym typeface="Arial" charset="0"/>
                        </a:rPr>
                        <a:t>Dimension</a:t>
                      </a:r>
                      <a:endParaRPr kumimoji="0" lang="en-US" altLang="zh-CN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ea"/>
                        <a:ea typeface="+mn-ea"/>
                        <a:cs typeface="Arial" charset="0"/>
                        <a:sym typeface="Arial" charset="0"/>
                      </a:endParaRPr>
                    </a:p>
                  </a:txBody>
                  <a:tcPr marL="91453" marR="91453" marT="45702" marB="45702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C3A76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sym typeface="Arial" charset="0"/>
                        </a:rPr>
                        <a:t>11.6 x 13.5 x 2.2 mm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ea"/>
                        <a:ea typeface="+mn-ea"/>
                        <a:cs typeface="Arial" charset="0"/>
                        <a:sym typeface="Arial" charset="0"/>
                      </a:endParaRPr>
                    </a:p>
                  </a:txBody>
                  <a:tcPr marL="91453" marR="91453" marT="45702" marB="45702" anchor="ctr" horzOverflow="overflow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7972">
                <a:tc>
                  <a:txBody>
                    <a:bodyPr/>
                    <a:lstStyle/>
                    <a:p>
                      <a:pPr marL="0" marR="0" lvl="0" indent="0" algn="l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C3A76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00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sym typeface="Arial" charset="0"/>
                        </a:rPr>
                        <a:t>Data rate</a:t>
                      </a:r>
                      <a:endParaRPr kumimoji="0" lang="en-US" altLang="zh-CN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ea"/>
                        <a:ea typeface="+mn-ea"/>
                        <a:cs typeface="Arial" charset="0"/>
                        <a:sym typeface="Arial" charset="0"/>
                      </a:endParaRPr>
                    </a:p>
                  </a:txBody>
                  <a:tcPr marL="91453" marR="91453" marT="45702" marB="45702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C3A76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sym typeface="Arial" charset="0"/>
                        </a:rPr>
                        <a:t>500K bps over IAP</a:t>
                      </a:r>
                    </a:p>
                    <a:p>
                      <a:pPr marL="0" marR="0" lvl="0" indent="0" algn="ctr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C3A76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sym typeface="Arial" charset="0"/>
                        </a:rPr>
                        <a:t>  1.2M bps over SPP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ea"/>
                        <a:ea typeface="+mn-ea"/>
                        <a:cs typeface="Arial" charset="0"/>
                        <a:sym typeface="Arial" charset="0"/>
                      </a:endParaRPr>
                    </a:p>
                  </a:txBody>
                  <a:tcPr marL="91453" marR="91453" marT="45702" marB="45702" anchor="ctr" horzOverflow="overflow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6688">
                <a:tc>
                  <a:txBody>
                    <a:bodyPr/>
                    <a:lstStyle/>
                    <a:p>
                      <a:pPr marL="0" marR="0" lvl="0" indent="0" algn="l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C3A76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sym typeface="Arial" charset="0"/>
                        </a:rPr>
                        <a:t>Interfaces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ea"/>
                        <a:ea typeface="+mn-ea"/>
                        <a:cs typeface="Arial" charset="0"/>
                        <a:sym typeface="Arial" charset="0"/>
                      </a:endParaRPr>
                    </a:p>
                  </a:txBody>
                  <a:tcPr marL="91453" marR="91453" marT="45702" marB="45702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C3A76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sym typeface="Arial" charset="0"/>
                        </a:rPr>
                        <a:t>UART, SPI, I2C, </a:t>
                      </a:r>
                      <a:r>
                        <a:rPr kumimoji="0" lang="en-US" altLang="zh-CN" sz="100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sym typeface="Arial" charset="0"/>
                        </a:rPr>
                        <a:t>I2S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ea"/>
                        <a:ea typeface="+mn-ea"/>
                        <a:cs typeface="Arial" charset="0"/>
                        <a:sym typeface="Arial" charset="0"/>
                      </a:endParaRPr>
                    </a:p>
                  </a:txBody>
                  <a:tcPr marL="91453" marR="91453" marT="45702" marB="45702" anchor="ctr" horzOverflow="overflow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26" name="内容占位符 2"/>
          <p:cNvSpPr txBox="1">
            <a:spLocks/>
          </p:cNvSpPr>
          <p:nvPr/>
        </p:nvSpPr>
        <p:spPr bwMode="auto">
          <a:xfrm>
            <a:off x="382081" y="1595438"/>
            <a:ext cx="6246238" cy="12937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2C3A76"/>
              </a:buClr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2C3A76"/>
              </a:buClr>
              <a:buChar char="•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2C3A76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2C3A76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2C3A76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2C3A76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2C3A76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2C3A76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2C3A76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lnSpc>
                <a:spcPct val="150000"/>
              </a:lnSpc>
              <a:buFont typeface="Wingdings" pitchFamily="2" charset="2"/>
              <a:buNone/>
            </a:pPr>
            <a:r>
              <a:rPr lang="en-US" altLang="zh-CN" sz="1600" b="1" i="1" dirty="0">
                <a:solidFill>
                  <a:schemeClr val="accent2"/>
                </a:solidFill>
                <a:ea typeface="宋体" charset="-122"/>
              </a:rPr>
              <a:t>Bluetooth Dual-mode BT53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en-US" altLang="zh-CN" sz="1200" i="1" dirty="0">
                <a:solidFill>
                  <a:srgbClr val="FFC000"/>
                </a:solidFill>
                <a:ea typeface="宋体" charset="-122"/>
              </a:rPr>
              <a:t>Bluetooth SIG Declaration ID: D025845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en-US" altLang="zh-CN" sz="1200" i="1" dirty="0">
                <a:solidFill>
                  <a:srgbClr val="FFC000"/>
                </a:solidFill>
                <a:ea typeface="宋体" charset="-122"/>
              </a:rPr>
              <a:t>Bluetooth SIG Qualified Design ID: 65782</a:t>
            </a:r>
          </a:p>
          <a:p>
            <a:pPr marL="0" indent="0" eaLnBrk="1" hangingPunct="1">
              <a:lnSpc>
                <a:spcPct val="150000"/>
              </a:lnSpc>
              <a:buFont typeface="Wingdings" pitchFamily="2" charset="2"/>
              <a:buNone/>
            </a:pPr>
            <a:endParaRPr lang="en-US" altLang="zh-CN" sz="1400" b="1" i="1" dirty="0">
              <a:solidFill>
                <a:srgbClr val="002060"/>
              </a:solidFill>
              <a:ea typeface="宋体" charset="-122"/>
            </a:endParaRPr>
          </a:p>
          <a:p>
            <a:pPr marL="0" indent="0" eaLnBrk="1" hangingPunct="1">
              <a:lnSpc>
                <a:spcPct val="150000"/>
              </a:lnSpc>
              <a:buFont typeface="Wingdings" pitchFamily="2" charset="2"/>
              <a:buNone/>
            </a:pPr>
            <a:endParaRPr lang="en-US" altLang="zh-CN" sz="2000" b="1" i="1" dirty="0">
              <a:solidFill>
                <a:srgbClr val="002060"/>
              </a:solidFill>
              <a:ea typeface="宋体" charset="-122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err="1">
                <a:solidFill>
                  <a:srgbClr val="002060"/>
                </a:solidFill>
              </a:rPr>
              <a:t>WiFi</a:t>
            </a:r>
            <a:r>
              <a:rPr lang="en-US" sz="2800" dirty="0">
                <a:solidFill>
                  <a:srgbClr val="002060"/>
                </a:solidFill>
              </a:rPr>
              <a:t> Modules</a:t>
            </a:r>
          </a:p>
        </p:txBody>
      </p:sp>
      <p:graphicFrame>
        <p:nvGraphicFramePr>
          <p:cNvPr id="24" name="表格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1962775"/>
              </p:ext>
            </p:extLst>
          </p:nvPr>
        </p:nvGraphicFramePr>
        <p:xfrm>
          <a:off x="3214678" y="2585672"/>
          <a:ext cx="5500726" cy="2715537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15402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605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4175">
                <a:tc>
                  <a:txBody>
                    <a:bodyPr/>
                    <a:lstStyle/>
                    <a:p>
                      <a:pPr marL="0" marR="0" lvl="0" indent="0" algn="l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C3A76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en-US" sz="100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sym typeface="Arial" charset="0"/>
                        </a:rPr>
                        <a:t>Feature</a:t>
                      </a:r>
                      <a:r>
                        <a:rPr kumimoji="0" lang="en-US" altLang="zh-CN" sz="100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sym typeface="Arial" charset="0"/>
                        </a:rPr>
                        <a:t>s</a:t>
                      </a:r>
                      <a:endParaRPr kumimoji="0" lang="zh-CN" alt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ea"/>
                        <a:ea typeface="+mn-ea"/>
                        <a:cs typeface="Arial" charset="0"/>
                        <a:sym typeface="Arial" charset="0"/>
                      </a:endParaRPr>
                    </a:p>
                  </a:txBody>
                  <a:tcPr marL="91453" marR="91453" marT="45702" marB="45702" anchor="ctr" horzOverflow="overflow"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C3A76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ea"/>
                        <a:ea typeface="+mn-ea"/>
                        <a:cs typeface="Arial" charset="0"/>
                        <a:sym typeface="Arial" charset="0"/>
                      </a:endParaRPr>
                    </a:p>
                  </a:txBody>
                  <a:tcPr marL="91453" marR="91453" marT="45702" marB="45702" anchor="ctr" horzOverflow="overflow">
                    <a:solidFill>
                      <a:schemeClr val="accent5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8479">
                <a:tc>
                  <a:txBody>
                    <a:bodyPr/>
                    <a:lstStyle/>
                    <a:p>
                      <a:pPr marL="0" marR="0" lvl="0" indent="0" algn="l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C3A76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00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sym typeface="Arial" charset="0"/>
                        </a:rPr>
                        <a:t>Specification</a:t>
                      </a:r>
                      <a:endParaRPr kumimoji="0" lang="en-US" altLang="zh-CN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ea"/>
                        <a:ea typeface="+mn-ea"/>
                        <a:cs typeface="Arial" charset="0"/>
                        <a:sym typeface="Arial" charset="0"/>
                      </a:endParaRPr>
                    </a:p>
                  </a:txBody>
                  <a:tcPr marL="91453" marR="91453" marT="45702" marB="45702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C3A76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 charset="0"/>
                        </a:rPr>
                        <a:t>802.11 a/b/g/n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ea"/>
                        <a:ea typeface="+mn-ea"/>
                        <a:cs typeface="Arial" charset="0"/>
                        <a:sym typeface="Arial" charset="0"/>
                      </a:endParaRPr>
                    </a:p>
                  </a:txBody>
                  <a:tcPr marL="91453" marR="91453" marT="45702" marB="45702" anchor="ctr"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9871">
                <a:tc>
                  <a:txBody>
                    <a:bodyPr/>
                    <a:lstStyle/>
                    <a:p>
                      <a:pPr marL="0" marR="0" lvl="0" indent="0" algn="l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C3A76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00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sym typeface="Arial" charset="0"/>
                        </a:rPr>
                        <a:t> RF chip</a:t>
                      </a:r>
                      <a:endParaRPr kumimoji="0" lang="en-US" altLang="zh-CN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ea"/>
                        <a:ea typeface="+mn-ea"/>
                        <a:cs typeface="Arial" charset="0"/>
                        <a:sym typeface="Arial" charset="0"/>
                      </a:endParaRPr>
                    </a:p>
                  </a:txBody>
                  <a:tcPr marL="91453" marR="91453" marT="45702" marB="45702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C3A76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en-US" altLang="zh-CN" sz="1100" b="0" i="0" u="none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  <a:sym typeface="Arial" charset="0"/>
                        </a:rPr>
                        <a:t>ACC1340</a:t>
                      </a:r>
                      <a:endParaRPr lang="en-US" altLang="zh-CN" sz="1100" b="1" i="1" u="none" kern="1200" dirty="0">
                        <a:solidFill>
                          <a:srgbClr val="002060"/>
                        </a:solidFill>
                        <a:latin typeface="+mn-lt"/>
                        <a:ea typeface="宋体" charset="-122"/>
                        <a:cs typeface="+mn-cs"/>
                        <a:sym typeface="Arial" charset="0"/>
                      </a:endParaRPr>
                    </a:p>
                  </a:txBody>
                  <a:tcPr marL="91453" marR="91453" marT="45702" marB="45702" anchor="ctr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2784">
                <a:tc>
                  <a:txBody>
                    <a:bodyPr/>
                    <a:lstStyle/>
                    <a:p>
                      <a:pPr marL="0" marR="0" lvl="0" indent="0" algn="l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C3A76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 charset="0"/>
                        </a:rPr>
                        <a:t>Frequency</a:t>
                      </a:r>
                      <a:endParaRPr kumimoji="0" lang="en-US" altLang="zh-CN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ea"/>
                        <a:ea typeface="+mn-ea"/>
                        <a:cs typeface="Arial" charset="0"/>
                        <a:sym typeface="Arial" charset="0"/>
                      </a:endParaRPr>
                    </a:p>
                  </a:txBody>
                  <a:tcPr marL="91453" marR="91453" marT="45702" marB="45702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C3A76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sym typeface="Arial" charset="0"/>
                        </a:rPr>
                        <a:t>2.4GHz/5GHz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ea"/>
                        <a:ea typeface="+mn-ea"/>
                        <a:cs typeface="Arial" charset="0"/>
                        <a:sym typeface="Arial" charset="0"/>
                      </a:endParaRPr>
                    </a:p>
                  </a:txBody>
                  <a:tcPr marL="91453" marR="91453" marT="45702" marB="45702" anchor="ctr"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2784">
                <a:tc>
                  <a:txBody>
                    <a:bodyPr/>
                    <a:lstStyle/>
                    <a:p>
                      <a:pPr marL="0" marR="0" lvl="0" indent="0" algn="l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C3A76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00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sym typeface="Arial" charset="0"/>
                        </a:rPr>
                        <a:t>Range </a:t>
                      </a:r>
                      <a:endParaRPr kumimoji="0" lang="en-US" altLang="zh-CN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ea"/>
                        <a:ea typeface="+mn-ea"/>
                        <a:cs typeface="Arial" charset="0"/>
                        <a:sym typeface="Arial" charset="0"/>
                      </a:endParaRPr>
                    </a:p>
                  </a:txBody>
                  <a:tcPr marL="91453" marR="91453" marT="45702" marB="45702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C3A76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sym typeface="Arial" charset="0"/>
                        </a:rPr>
                        <a:t>100m LOS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ea"/>
                        <a:ea typeface="+mn-ea"/>
                        <a:cs typeface="Arial" charset="0"/>
                        <a:sym typeface="Arial" charset="0"/>
                      </a:endParaRPr>
                    </a:p>
                  </a:txBody>
                  <a:tcPr marL="91453" marR="91453" marT="45702" marB="45702" anchor="ctr"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2784">
                <a:tc>
                  <a:txBody>
                    <a:bodyPr/>
                    <a:lstStyle/>
                    <a:p>
                      <a:pPr marL="0" marR="0" lvl="0" indent="0" algn="l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C3A76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00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sym typeface="Arial" charset="0"/>
                        </a:rPr>
                        <a:t>Dimension</a:t>
                      </a:r>
                      <a:endParaRPr kumimoji="0" lang="en-US" altLang="zh-CN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ea"/>
                        <a:ea typeface="+mn-ea"/>
                        <a:cs typeface="Arial" charset="0"/>
                        <a:sym typeface="Arial" charset="0"/>
                      </a:endParaRPr>
                    </a:p>
                  </a:txBody>
                  <a:tcPr marL="91453" marR="91453" marT="45702" marB="45702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C3A76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sym typeface="Arial" charset="0"/>
                        </a:rPr>
                        <a:t>14.6 x 13.5 x 2.2 mm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ea"/>
                        <a:ea typeface="+mn-ea"/>
                        <a:cs typeface="Arial" charset="0"/>
                        <a:sym typeface="Arial" charset="0"/>
                      </a:endParaRPr>
                    </a:p>
                  </a:txBody>
                  <a:tcPr marL="91453" marR="91453" marT="45702" marB="45702" anchor="ctr" horzOverflow="overflow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7972">
                <a:tc>
                  <a:txBody>
                    <a:bodyPr/>
                    <a:lstStyle/>
                    <a:p>
                      <a:pPr marL="0" marR="0" lvl="0" indent="0" algn="l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C3A76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00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sym typeface="Arial" charset="0"/>
                        </a:rPr>
                        <a:t>Data rate</a:t>
                      </a:r>
                      <a:endParaRPr kumimoji="0" lang="en-US" altLang="zh-CN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ea"/>
                        <a:ea typeface="+mn-ea"/>
                        <a:cs typeface="Arial" charset="0"/>
                        <a:sym typeface="Arial" charset="0"/>
                      </a:endParaRPr>
                    </a:p>
                  </a:txBody>
                  <a:tcPr marL="91453" marR="91453" marT="45702" marB="45702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C3A76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sym typeface="Arial" charset="0"/>
                        </a:rPr>
                        <a:t>&gt;2Mbps TCP/UDP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ea"/>
                        <a:ea typeface="+mn-ea"/>
                        <a:cs typeface="Arial" charset="0"/>
                        <a:sym typeface="Arial" charset="0"/>
                      </a:endParaRPr>
                    </a:p>
                  </a:txBody>
                  <a:tcPr marL="91453" marR="91453" marT="45702" marB="45702" anchor="ctr" horzOverflow="overflow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6688">
                <a:tc>
                  <a:txBody>
                    <a:bodyPr/>
                    <a:lstStyle/>
                    <a:p>
                      <a:pPr marL="0" marR="0" lvl="0" indent="0" algn="l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C3A76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sym typeface="Arial" charset="0"/>
                        </a:rPr>
                        <a:t>Interfaces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ea"/>
                        <a:ea typeface="+mn-ea"/>
                        <a:cs typeface="Arial" charset="0"/>
                        <a:sym typeface="Arial" charset="0"/>
                      </a:endParaRPr>
                    </a:p>
                  </a:txBody>
                  <a:tcPr marL="91453" marR="91453" marT="45702" marB="45702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C3A76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sym typeface="Arial" charset="0"/>
                        </a:rPr>
                        <a:t>UART, SPI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ea"/>
                        <a:ea typeface="+mn-ea"/>
                        <a:cs typeface="Arial" charset="0"/>
                        <a:sym typeface="Arial" charset="0"/>
                      </a:endParaRPr>
                    </a:p>
                  </a:txBody>
                  <a:tcPr marL="91453" marR="91453" marT="45702" marB="45702" anchor="ctr" horzOverflow="overflow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26" name="内容占位符 2"/>
          <p:cNvSpPr txBox="1">
            <a:spLocks/>
          </p:cNvSpPr>
          <p:nvPr/>
        </p:nvSpPr>
        <p:spPr bwMode="auto">
          <a:xfrm>
            <a:off x="382081" y="1595438"/>
            <a:ext cx="6246238" cy="12937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2C3A76"/>
              </a:buClr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2C3A76"/>
              </a:buClr>
              <a:buChar char="•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2C3A76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2C3A76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2C3A76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2C3A76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2C3A76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2C3A76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2C3A76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lnSpc>
                <a:spcPct val="150000"/>
              </a:lnSpc>
              <a:buFont typeface="Wingdings" pitchFamily="2" charset="2"/>
              <a:buNone/>
            </a:pPr>
            <a:r>
              <a:rPr lang="en-US" altLang="zh-CN" sz="1600" b="1" i="1" dirty="0" err="1">
                <a:solidFill>
                  <a:schemeClr val="accent2"/>
                </a:solidFill>
                <a:ea typeface="宋体" charset="-122"/>
              </a:rPr>
              <a:t>WiFi</a:t>
            </a:r>
            <a:r>
              <a:rPr lang="en-US" altLang="zh-CN" sz="1600" b="1" i="1" dirty="0">
                <a:solidFill>
                  <a:schemeClr val="accent2"/>
                </a:solidFill>
                <a:ea typeface="宋体" charset="-122"/>
              </a:rPr>
              <a:t> Dual-band WF43/WF52/WF60</a:t>
            </a:r>
          </a:p>
          <a:p>
            <a:pPr marL="0" indent="0" eaLnBrk="1" hangingPunct="1">
              <a:lnSpc>
                <a:spcPct val="150000"/>
              </a:lnSpc>
              <a:buFont typeface="Wingdings" pitchFamily="2" charset="2"/>
              <a:buNone/>
            </a:pPr>
            <a:endParaRPr lang="en-US" altLang="zh-CN" sz="1400" b="1" i="1" dirty="0">
              <a:solidFill>
                <a:srgbClr val="002060"/>
              </a:solidFill>
              <a:ea typeface="宋体" charset="-122"/>
            </a:endParaRPr>
          </a:p>
          <a:p>
            <a:pPr marL="0" indent="0" eaLnBrk="1" hangingPunct="1">
              <a:lnSpc>
                <a:spcPct val="150000"/>
              </a:lnSpc>
              <a:buFont typeface="Wingdings" pitchFamily="2" charset="2"/>
              <a:buNone/>
            </a:pPr>
            <a:endParaRPr lang="en-US" altLang="zh-CN" sz="2000" b="1" i="1" dirty="0">
              <a:solidFill>
                <a:srgbClr val="002060"/>
              </a:solidFill>
              <a:ea typeface="宋体" charset="-122"/>
            </a:endParaRPr>
          </a:p>
        </p:txBody>
      </p:sp>
      <p:pic>
        <p:nvPicPr>
          <p:cNvPr id="25" name="Picture 24" descr="X:\Engineering\Website\WF43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6205" y="1970532"/>
            <a:ext cx="1493520" cy="1602484"/>
          </a:xfrm>
          <a:prstGeom prst="rect">
            <a:avLst/>
          </a:prstGeom>
          <a:noFill/>
          <a:ln>
            <a:noFill/>
          </a:ln>
        </p:spPr>
      </p:pic>
      <p:pic>
        <p:nvPicPr>
          <p:cNvPr id="27" name="Picture 26" descr="http://www.ampedrftech.com/images/BT/BT52.gif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3345" y="3526976"/>
            <a:ext cx="1516380" cy="151638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4969002"/>
            <a:ext cx="1597631" cy="1597631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438469" y="5215630"/>
            <a:ext cx="9252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WF60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432725" y="3701121"/>
            <a:ext cx="9252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WF52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430052" y="2365227"/>
            <a:ext cx="9252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WF43</a:t>
            </a:r>
          </a:p>
        </p:txBody>
      </p:sp>
    </p:spTree>
    <p:extLst>
      <p:ext uri="{BB962C8B-B14F-4D97-AF65-F5344CB8AC3E}">
        <p14:creationId xmlns:p14="http://schemas.microsoft.com/office/powerpoint/2010/main" val="28161252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altLang="zh-CN" sz="2800" dirty="0">
                <a:solidFill>
                  <a:srgbClr val="002060"/>
                </a:solidFill>
              </a:rPr>
              <a:t>Product – Development Tools</a:t>
            </a:r>
            <a:endParaRPr lang="zh-CN" altLang="en-US" sz="2800" dirty="0">
              <a:solidFill>
                <a:srgbClr val="002060"/>
              </a:solidFill>
            </a:endParaRPr>
          </a:p>
        </p:txBody>
      </p:sp>
      <p:grpSp>
        <p:nvGrpSpPr>
          <p:cNvPr id="9" name="组合 8"/>
          <p:cNvGrpSpPr/>
          <p:nvPr/>
        </p:nvGrpSpPr>
        <p:grpSpPr>
          <a:xfrm>
            <a:off x="304800" y="1907792"/>
            <a:ext cx="8486553" cy="2757679"/>
            <a:chOff x="0" y="1905000"/>
            <a:chExt cx="8486553" cy="2757679"/>
          </a:xfrm>
        </p:grpSpPr>
        <p:pic>
          <p:nvPicPr>
            <p:cNvPr id="22530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117688"/>
              <a:ext cx="2370527" cy="8752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6" name="TextBox 5"/>
            <p:cNvSpPr txBox="1"/>
            <p:nvPr/>
          </p:nvSpPr>
          <p:spPr>
            <a:xfrm>
              <a:off x="381000" y="1905000"/>
              <a:ext cx="7610738" cy="4154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zh-CN" sz="1400" b="1" dirty="0">
                  <a:solidFill>
                    <a:srgbClr val="002060"/>
                  </a:solidFill>
                </a:rPr>
                <a:t>Data EVB: BT253                                  Audio EVB                                 SW: </a:t>
              </a:r>
              <a:r>
                <a:rPr lang="en-US" altLang="zh-CN" sz="1400" b="1" dirty="0" err="1">
                  <a:solidFill>
                    <a:srgbClr val="002060"/>
                  </a:solidFill>
                </a:rPr>
                <a:t>Amp’edUP</a:t>
              </a:r>
              <a:r>
                <a:rPr lang="en-US" altLang="zh-CN" sz="1400" b="1" dirty="0">
                  <a:solidFill>
                    <a:srgbClr val="002060"/>
                  </a:solidFill>
                </a:rPr>
                <a:t> SDK</a:t>
              </a:r>
              <a:endParaRPr lang="en-US" altLang="zh-CN" sz="1400" dirty="0">
                <a:solidFill>
                  <a:srgbClr val="002060"/>
                </a:solidFill>
              </a:endParaRPr>
            </a:p>
          </p:txBody>
        </p:sp>
        <p:pic>
          <p:nvPicPr>
            <p:cNvPr id="8" name="Picture 2"/>
            <p:cNvPicPr>
              <a:picLocks noChangeAspect="1" noChangeArrowheads="1"/>
            </p:cNvPicPr>
            <p:nvPr/>
          </p:nvPicPr>
          <p:blipFill>
            <a:blip r:embed="rId3" cstate="print"/>
            <a:stretch>
              <a:fillRect/>
            </a:stretch>
          </p:blipFill>
          <p:spPr bwMode="auto">
            <a:xfrm rot="278538">
              <a:off x="3013939" y="2593967"/>
              <a:ext cx="2344859" cy="17586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grpSp>
          <p:nvGrpSpPr>
            <p:cNvPr id="12" name="组合 11"/>
            <p:cNvGrpSpPr/>
            <p:nvPr/>
          </p:nvGrpSpPr>
          <p:grpSpPr>
            <a:xfrm>
              <a:off x="5817691" y="2283200"/>
              <a:ext cx="2668862" cy="2379479"/>
              <a:chOff x="381000" y="2007808"/>
              <a:chExt cx="4341761" cy="3252415"/>
            </a:xfrm>
          </p:grpSpPr>
          <p:pic>
            <p:nvPicPr>
              <p:cNvPr id="13" name="Picture 2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81000" y="2007808"/>
                <a:ext cx="4341761" cy="295894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14" name="Text Box 65"/>
              <p:cNvSpPr txBox="1">
                <a:spLocks noChangeArrowheads="1"/>
              </p:cNvSpPr>
              <p:nvPr/>
            </p:nvSpPr>
            <p:spPr bwMode="auto">
              <a:xfrm>
                <a:off x="457200" y="4839535"/>
                <a:ext cx="3531772" cy="4206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9pPr>
              </a:lstStyle>
              <a:p>
                <a:pPr algn="ctr" eaLnBrk="1" hangingPunct="1"/>
                <a:r>
                  <a:rPr lang="en-US" altLang="zh-CN" sz="1400" dirty="0">
                    <a:solidFill>
                      <a:srgbClr val="002060"/>
                    </a:solidFill>
                  </a:rPr>
                  <a:t>Classic </a:t>
                </a:r>
                <a:r>
                  <a:rPr lang="zh-CN" altLang="en-US" sz="1400" dirty="0">
                    <a:solidFill>
                      <a:srgbClr val="002060"/>
                    </a:solidFill>
                  </a:rPr>
                  <a:t>Bluetooth Stack</a:t>
                </a:r>
                <a:endParaRPr lang="en-US" altLang="en-US" sz="1400" dirty="0">
                  <a:solidFill>
                    <a:srgbClr val="002060"/>
                  </a:solidFill>
                </a:endParaRPr>
              </a:p>
            </p:txBody>
          </p:sp>
        </p:grpSp>
      </p:grpSp>
      <p:sp>
        <p:nvSpPr>
          <p:cNvPr id="11" name="矩形 10"/>
          <p:cNvSpPr/>
          <p:nvPr/>
        </p:nvSpPr>
        <p:spPr>
          <a:xfrm>
            <a:off x="3067635" y="4786322"/>
            <a:ext cx="293312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zh-CN" sz="1200" b="1" dirty="0">
                <a:solidFill>
                  <a:srgbClr val="002060"/>
                </a:solidFill>
              </a:rPr>
              <a:t>Audio Features</a:t>
            </a:r>
            <a:endParaRPr lang="zh-CN" altLang="zh-CN" sz="1200" dirty="0">
              <a:solidFill>
                <a:srgbClr val="002060"/>
              </a:solidFill>
            </a:endParaRPr>
          </a:p>
          <a:p>
            <a:pPr lvl="0">
              <a:lnSpc>
                <a:spcPct val="200000"/>
              </a:lnSpc>
            </a:pPr>
            <a:r>
              <a:rPr lang="en-US" altLang="zh-CN" sz="1200" dirty="0">
                <a:solidFill>
                  <a:srgbClr val="002060"/>
                </a:solidFill>
              </a:rPr>
              <a:t>Supported Bluetooth v4.1 with A2DP, AVRCP, HFP and other optional profiles</a:t>
            </a:r>
            <a:endParaRPr lang="zh-CN" altLang="zh-CN" sz="1200" dirty="0">
              <a:solidFill>
                <a:srgbClr val="002060"/>
              </a:solidFill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367611" y="4786322"/>
            <a:ext cx="284706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zh-CN" sz="1200" b="1" dirty="0">
                <a:solidFill>
                  <a:srgbClr val="002060"/>
                </a:solidFill>
              </a:rPr>
              <a:t>Data Features</a:t>
            </a:r>
          </a:p>
          <a:p>
            <a:pPr>
              <a:lnSpc>
                <a:spcPct val="200000"/>
              </a:lnSpc>
            </a:pPr>
            <a:r>
              <a:rPr lang="en-US" altLang="zh-CN" sz="1200" dirty="0">
                <a:solidFill>
                  <a:srgbClr val="002060"/>
                </a:solidFill>
              </a:rPr>
              <a:t>Supported Bluetooth v4.1 with SPP, </a:t>
            </a:r>
            <a:r>
              <a:rPr lang="en-US" altLang="zh-CN" sz="1200" dirty="0" err="1">
                <a:solidFill>
                  <a:srgbClr val="002060"/>
                </a:solidFill>
              </a:rPr>
              <a:t>iAP</a:t>
            </a:r>
            <a:r>
              <a:rPr lang="en-US" altLang="zh-CN" sz="1200" dirty="0">
                <a:solidFill>
                  <a:srgbClr val="002060"/>
                </a:solidFill>
              </a:rPr>
              <a:t> 1/2 and other optional profiles. </a:t>
            </a:r>
          </a:p>
        </p:txBody>
      </p:sp>
      <p:sp>
        <p:nvSpPr>
          <p:cNvPr id="15" name="矩形 14"/>
          <p:cNvSpPr/>
          <p:nvPr/>
        </p:nvSpPr>
        <p:spPr>
          <a:xfrm>
            <a:off x="5914702" y="4786322"/>
            <a:ext cx="3229298" cy="11430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zh-CN" sz="1200" b="1" dirty="0" err="1">
                <a:solidFill>
                  <a:srgbClr val="002060"/>
                </a:solidFill>
              </a:rPr>
              <a:t>Amp’edUP</a:t>
            </a:r>
            <a:r>
              <a:rPr lang="en-US" altLang="zh-CN" sz="1200" b="1" dirty="0">
                <a:solidFill>
                  <a:srgbClr val="002060"/>
                </a:solidFill>
              </a:rPr>
              <a:t> Software Developing Tool</a:t>
            </a:r>
          </a:p>
          <a:p>
            <a:pPr>
              <a:lnSpc>
                <a:spcPct val="200000"/>
              </a:lnSpc>
            </a:pPr>
            <a:r>
              <a:rPr lang="en-US" altLang="zh-CN" sz="1200" dirty="0">
                <a:solidFill>
                  <a:srgbClr val="002060"/>
                </a:solidFill>
              </a:rPr>
              <a:t>Supported end-user customization of our modules through the use of  </a:t>
            </a:r>
            <a:r>
              <a:rPr lang="en-US" altLang="zh-CN" sz="1200" dirty="0" err="1">
                <a:solidFill>
                  <a:srgbClr val="002060"/>
                </a:solidFill>
              </a:rPr>
              <a:t>Amp’edUP</a:t>
            </a:r>
            <a:r>
              <a:rPr lang="en-US" altLang="zh-CN" sz="1200" dirty="0">
                <a:solidFill>
                  <a:srgbClr val="002060"/>
                </a:solidFill>
              </a:rPr>
              <a:t> SDK</a:t>
            </a:r>
            <a:endParaRPr lang="zh-CN" altLang="en-US" sz="12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0692101"/>
      </p:ext>
    </p:extLst>
  </p:cSld>
  <p:clrMapOvr>
    <a:masterClrMapping/>
  </p:clrMapOvr>
</p:sld>
</file>

<file path=ppt/theme/theme1.xml><?xml version="1.0" encoding="utf-8"?>
<a:theme xmlns:a="http://schemas.openxmlformats.org/drawingml/2006/main" name="2_Default Design">
  <a:themeElements>
    <a:clrScheme name="2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9487</TotalTime>
  <Words>790</Words>
  <Application>Microsoft Office PowerPoint</Application>
  <PresentationFormat>On-screen Show (4:3)</PresentationFormat>
  <Paragraphs>226</Paragraphs>
  <Slides>13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宋体</vt:lpstr>
      <vt:lpstr>Arial</vt:lpstr>
      <vt:lpstr>Calibri</vt:lpstr>
      <vt:lpstr>Symbol</vt:lpstr>
      <vt:lpstr>Times New Roman</vt:lpstr>
      <vt:lpstr>Wingdings</vt:lpstr>
      <vt:lpstr>2_Default Design</vt:lpstr>
      <vt:lpstr>Document</vt:lpstr>
      <vt:lpstr>PowerPoint Presentation</vt:lpstr>
      <vt:lpstr>Company Overview</vt:lpstr>
      <vt:lpstr>WiFi Connectivity</vt:lpstr>
      <vt:lpstr>Audio Host MCU</vt:lpstr>
      <vt:lpstr>Embedded Software</vt:lpstr>
      <vt:lpstr>Bluetooth Module</vt:lpstr>
      <vt:lpstr>Bluetooth Modules</vt:lpstr>
      <vt:lpstr>WiFi Modules</vt:lpstr>
      <vt:lpstr>Product – Development Tools</vt:lpstr>
      <vt:lpstr>Bluetooth Stack</vt:lpstr>
      <vt:lpstr>SonicART</vt:lpstr>
      <vt:lpstr>BlueGuard</vt:lpstr>
      <vt:lpstr>Business Model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</dc:title>
  <dc:creator/>
  <cp:lastModifiedBy>KS</cp:lastModifiedBy>
  <cp:revision>331</cp:revision>
  <dcterms:created xsi:type="dcterms:W3CDTF">2012-03-28T03:30:22Z</dcterms:created>
  <dcterms:modified xsi:type="dcterms:W3CDTF">2016-08-09T20:00:03Z</dcterms:modified>
</cp:coreProperties>
</file>