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76" r:id="rId1"/>
  </p:sldMasterIdLst>
  <p:notesMasterIdLst>
    <p:notesMasterId r:id="rId16"/>
  </p:notesMasterIdLst>
  <p:sldIdLst>
    <p:sldId id="256" r:id="rId2"/>
    <p:sldId id="257" r:id="rId3"/>
    <p:sldId id="266" r:id="rId4"/>
    <p:sldId id="274" r:id="rId5"/>
    <p:sldId id="258" r:id="rId6"/>
    <p:sldId id="267" r:id="rId7"/>
    <p:sldId id="259" r:id="rId8"/>
    <p:sldId id="269" r:id="rId9"/>
    <p:sldId id="265" r:id="rId10"/>
    <p:sldId id="270" r:id="rId11"/>
    <p:sldId id="260" r:id="rId12"/>
    <p:sldId id="271" r:id="rId13"/>
    <p:sldId id="272" r:id="rId14"/>
    <p:sldId id="27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4" autoAdjust="0"/>
    <p:restoredTop sz="94660"/>
  </p:normalViewPr>
  <p:slideViewPr>
    <p:cSldViewPr>
      <p:cViewPr>
        <p:scale>
          <a:sx n="69" d="100"/>
          <a:sy n="69" d="100"/>
        </p:scale>
        <p:origin x="-147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9C6FFF-6C03-4042-8E27-1D643D12D53C}" type="datetimeFigureOut">
              <a:rPr lang="en-NZ" smtClean="0"/>
              <a:pPr/>
              <a:t>2/12/2018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880F79-E998-4A6B-BEBE-0DE253B0CFFA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1B9C7FF-2C88-4ED1-BCFA-6FB7DEDA5CF9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693379-0FB9-462C-AAF8-EDF645E16B7F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D07D4C-21A9-4BA1-B920-F3D3B6722A2C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A65BBEF-A52F-41AC-A773-96FFF20DC0F2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37870A5-6E4E-4034-B99B-53C65A126AAC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3246473-8165-4AFC-9046-1D2B0EFEDDDC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558AA88-5E78-4D34-9E11-65F2C495D04B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C66CAAE-DE68-4CCD-B5CD-C4A0F582F2C7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8889FB4-AD88-402D-B873-E998EE4C8F53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DB4BC144-8612-4415-95B4-19846F3F30D4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2A200D-FCE9-4D2D-BE4C-DA5B9635A00F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D3E77EA0-4021-4718-8C3A-F11CF1BE0163}" type="datetime1">
              <a:rPr lang="en-NZ" smtClean="0"/>
              <a:pPr/>
              <a:t>2/12/2018</a:t>
            </a:fld>
            <a:endParaRPr lang="en-NZ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NZ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FED8098A-C599-4CC6-A6E4-6EB3902A19E6}" type="slidenum">
              <a:rPr lang="en-NZ" smtClean="0"/>
              <a:pPr/>
              <a:t>‹#›</a:t>
            </a:fld>
            <a:endParaRPr lang="en-N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77" r:id="rId1"/>
    <p:sldLayoutId id="2147484178" r:id="rId2"/>
    <p:sldLayoutId id="2147484179" r:id="rId3"/>
    <p:sldLayoutId id="2147484180" r:id="rId4"/>
    <p:sldLayoutId id="2147484181" r:id="rId5"/>
    <p:sldLayoutId id="2147484182" r:id="rId6"/>
    <p:sldLayoutId id="2147484183" r:id="rId7"/>
    <p:sldLayoutId id="2147484184" r:id="rId8"/>
    <p:sldLayoutId id="2147484185" r:id="rId9"/>
    <p:sldLayoutId id="2147484186" r:id="rId10"/>
    <p:sldLayoutId id="2147484187" r:id="rId11"/>
  </p:sldLayoutIdLst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owerbackup.co.nz/" TargetMode="External"/><Relationship Id="rId2" Type="http://schemas.openxmlformats.org/officeDocument/2006/relationships/hyperlink" Target="http://www.testequipment.co.nz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estequipment.co.nz/collections/dynamic-signal-analyser" TargetMode="External"/><Relationship Id="rId13" Type="http://schemas.openxmlformats.org/officeDocument/2006/relationships/hyperlink" Target="http://www.testequipment.co.nz/collections/others" TargetMode="External"/><Relationship Id="rId18" Type="http://schemas.openxmlformats.org/officeDocument/2006/relationships/hyperlink" Target="http://www.testequipment.co.nz/collections/generators" TargetMode="External"/><Relationship Id="rId26" Type="http://schemas.openxmlformats.org/officeDocument/2006/relationships/hyperlink" Target="http://www.testequipment.co.nz/collections/pressure-manometer" TargetMode="External"/><Relationship Id="rId39" Type="http://schemas.openxmlformats.org/officeDocument/2006/relationships/image" Target="../media/image18.jpeg"/><Relationship Id="rId3" Type="http://schemas.openxmlformats.org/officeDocument/2006/relationships/hyperlink" Target="http://www.testequipment.co.nz/collections/ac-dc-supply" TargetMode="External"/><Relationship Id="rId21" Type="http://schemas.openxmlformats.org/officeDocument/2006/relationships/hyperlink" Target="http://www.testequipment.co.nz/collections/flue-gas-analysers" TargetMode="External"/><Relationship Id="rId34" Type="http://schemas.openxmlformats.org/officeDocument/2006/relationships/hyperlink" Target="http://www.testequipment.co.nz/collections/power-logger" TargetMode="External"/><Relationship Id="rId7" Type="http://schemas.openxmlformats.org/officeDocument/2006/relationships/hyperlink" Target="http://www.testequipment.co.nz/collections/counters-timers" TargetMode="External"/><Relationship Id="rId12" Type="http://schemas.openxmlformats.org/officeDocument/2006/relationships/hyperlink" Target="http://www.testequipment.co.nz/collections/oscilloscopes" TargetMode="External"/><Relationship Id="rId17" Type="http://schemas.openxmlformats.org/officeDocument/2006/relationships/hyperlink" Target="http://www.testequipment.co.nz/collections/specialty-meters" TargetMode="External"/><Relationship Id="rId25" Type="http://schemas.openxmlformats.org/officeDocument/2006/relationships/hyperlink" Target="http://www.testequipment.co.nz/collections/microscopes" TargetMode="External"/><Relationship Id="rId33" Type="http://schemas.openxmlformats.org/officeDocument/2006/relationships/hyperlink" Target="http://www.testequipment.co.nz/collections/industrial" TargetMode="External"/><Relationship Id="rId38" Type="http://schemas.openxmlformats.org/officeDocument/2006/relationships/hyperlink" Target="http://www.testequipment.co.nz/collections/soldering-station" TargetMode="External"/><Relationship Id="rId2" Type="http://schemas.openxmlformats.org/officeDocument/2006/relationships/hyperlink" Target="http://www.testequipment.co.nz/collections/ac-dc" TargetMode="External"/><Relationship Id="rId16" Type="http://schemas.openxmlformats.org/officeDocument/2006/relationships/hyperlink" Target="http://www.testequipment.co.nz/collections/rf-power-meter" TargetMode="External"/><Relationship Id="rId20" Type="http://schemas.openxmlformats.org/officeDocument/2006/relationships/hyperlink" Target="http://www.testequipment.co.nz/collections/anemometer" TargetMode="External"/><Relationship Id="rId29" Type="http://schemas.openxmlformats.org/officeDocument/2006/relationships/hyperlink" Target="http://www.testequipment.co.nz/collections/temperature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estequipment.co.nz/collections/clamp-on-meters" TargetMode="External"/><Relationship Id="rId11" Type="http://schemas.openxmlformats.org/officeDocument/2006/relationships/hyperlink" Target="http://www.testequipment.co.nz/collections/multimeters" TargetMode="External"/><Relationship Id="rId24" Type="http://schemas.openxmlformats.org/officeDocument/2006/relationships/hyperlink" Target="http://www.testequipment.co.nz/collections/light" TargetMode="External"/><Relationship Id="rId32" Type="http://schemas.openxmlformats.org/officeDocument/2006/relationships/hyperlink" Target="http://www.testequipment.co.nz/collections/general" TargetMode="External"/><Relationship Id="rId37" Type="http://schemas.openxmlformats.org/officeDocument/2006/relationships/hyperlink" Target="http://www.testequipment.co.nz/collections/rugged-tablet" TargetMode="External"/><Relationship Id="rId5" Type="http://schemas.openxmlformats.org/officeDocument/2006/relationships/hyperlink" Target="http://www.testequipment.co.nz/" TargetMode="External"/><Relationship Id="rId15" Type="http://schemas.openxmlformats.org/officeDocument/2006/relationships/hyperlink" Target="http://www.testequipment.co.nz/collections/power-quality-analysers" TargetMode="External"/><Relationship Id="rId23" Type="http://schemas.openxmlformats.org/officeDocument/2006/relationships/hyperlink" Target="http://www.testequipment.co.nz/collections/force" TargetMode="External"/><Relationship Id="rId28" Type="http://schemas.openxmlformats.org/officeDocument/2006/relationships/hyperlink" Target="http://www.testequipment.co.nz/collections/non-contact" TargetMode="External"/><Relationship Id="rId36" Type="http://schemas.openxmlformats.org/officeDocument/2006/relationships/hyperlink" Target="http://www.testequipment.co.nz/collections/pxi" TargetMode="External"/><Relationship Id="rId10" Type="http://schemas.openxmlformats.org/officeDocument/2006/relationships/hyperlink" Target="http://www.testequipment.co.nz/collections/lcr-meter" TargetMode="External"/><Relationship Id="rId19" Type="http://schemas.openxmlformats.org/officeDocument/2006/relationships/hyperlink" Target="http://www.testequipment.co.nz/collections/gpib" TargetMode="External"/><Relationship Id="rId31" Type="http://schemas.openxmlformats.org/officeDocument/2006/relationships/hyperlink" Target="http://www.testequipment.co.nz/collections/environmental" TargetMode="External"/><Relationship Id="rId4" Type="http://schemas.openxmlformats.org/officeDocument/2006/relationships/hyperlink" Target="http://www.testequipment.co.nz/collections/cable-testers" TargetMode="External"/><Relationship Id="rId9" Type="http://schemas.openxmlformats.org/officeDocument/2006/relationships/hyperlink" Target="http://www.testequipment.co.nz/collections/electrical-safety-tester" TargetMode="External"/><Relationship Id="rId14" Type="http://schemas.openxmlformats.org/officeDocument/2006/relationships/hyperlink" Target="http://www.testequipment.co.nz/collections/power-data-loggers" TargetMode="External"/><Relationship Id="rId22" Type="http://schemas.openxmlformats.org/officeDocument/2006/relationships/hyperlink" Target="http://www.testequipment.co.nz/collections/gas" TargetMode="External"/><Relationship Id="rId27" Type="http://schemas.openxmlformats.org/officeDocument/2006/relationships/hyperlink" Target="http://www.testequipment.co.nz/collections/sound" TargetMode="External"/><Relationship Id="rId30" Type="http://schemas.openxmlformats.org/officeDocument/2006/relationships/hyperlink" Target="http://www.testequipment.co.nz/collections/vibration-analysis" TargetMode="External"/><Relationship Id="rId35" Type="http://schemas.openxmlformats.org/officeDocument/2006/relationships/hyperlink" Target="http://www.testequipment.co.nz/collections/transport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owerbackup.co.nz/collections/power-conditioner" TargetMode="External"/><Relationship Id="rId13" Type="http://schemas.openxmlformats.org/officeDocument/2006/relationships/image" Target="../media/image19.png"/><Relationship Id="rId3" Type="http://schemas.openxmlformats.org/officeDocument/2006/relationships/hyperlink" Target="http://www.powerbackup.co.nz/collections/generators" TargetMode="External"/><Relationship Id="rId7" Type="http://schemas.openxmlformats.org/officeDocument/2006/relationships/hyperlink" Target="http://www.powerbackup.co.nz/collections/inverter-charger-quasi-sinewave" TargetMode="External"/><Relationship Id="rId12" Type="http://schemas.openxmlformats.org/officeDocument/2006/relationships/hyperlink" Target="http://www.powerbackup.co.nz/collections/ups" TargetMode="External"/><Relationship Id="rId2" Type="http://schemas.openxmlformats.org/officeDocument/2006/relationships/hyperlink" Target="http://www.powerbackup.co.nz/collections/battery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powerbackup.co.nz/collections/inverter-pure-sinewave-1" TargetMode="External"/><Relationship Id="rId11" Type="http://schemas.openxmlformats.org/officeDocument/2006/relationships/hyperlink" Target="http://www.powerbackup.co.nz/collections/transformer" TargetMode="External"/><Relationship Id="rId5" Type="http://schemas.openxmlformats.org/officeDocument/2006/relationships/hyperlink" Target="http://www.powerbackup.co.nz/collections/inverter-quasi-sinewave" TargetMode="External"/><Relationship Id="rId10" Type="http://schemas.openxmlformats.org/officeDocument/2006/relationships/hyperlink" Target="http://www.powerbackup.co.nz/collections/pdus" TargetMode="External"/><Relationship Id="rId4" Type="http://schemas.openxmlformats.org/officeDocument/2006/relationships/hyperlink" Target="http://www.powerbackup.co.nz/collections/inverter-pure-sinewave" TargetMode="External"/><Relationship Id="rId9" Type="http://schemas.openxmlformats.org/officeDocument/2006/relationships/hyperlink" Target="http://www.powerbackup.co.nz/collections/medical-power" TargetMode="External"/><Relationship Id="rId14" Type="http://schemas.openxmlformats.org/officeDocument/2006/relationships/hyperlink" Target="http://www.powerbackup.co.nz/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stec.co.nz/" TargetMode="External"/><Relationship Id="rId2" Type="http://schemas.openxmlformats.org/officeDocument/2006/relationships/hyperlink" Target="mailto:info@mastecnz.co.n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loyal.noronha@mastecnz.co.nz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5" Type="http://schemas.openxmlformats.org/officeDocument/2006/relationships/image" Target="../media/image1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_logo compressed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67544" y="333400"/>
            <a:ext cx="1724025" cy="1295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496" y="1772816"/>
            <a:ext cx="2627784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2500" b="1" dirty="0" err="1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MasTec</a:t>
            </a:r>
            <a:r>
              <a:rPr lang="en-NZ" sz="2500" b="1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 Limited</a:t>
            </a:r>
            <a:endParaRPr lang="en-NZ" sz="2500" b="1" dirty="0">
              <a:solidFill>
                <a:srgbClr val="0000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496" y="2132856"/>
            <a:ext cx="26277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10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The Ingenious Devices Company</a:t>
            </a:r>
            <a:endParaRPr lang="en-NZ" sz="10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1720" y="2708920"/>
            <a:ext cx="6840760" cy="707886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NZ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chemeClr val="bg1">
                      <a:alpha val="43000"/>
                    </a:schemeClr>
                  </a:outerShdw>
                </a:effectLst>
                <a:latin typeface="Arial" pitchFamily="34" charset="0"/>
                <a:cs typeface="Arial" pitchFamily="34" charset="0"/>
              </a:rPr>
              <a:t>COMPANY PROFILE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244408" y="6611779"/>
            <a:ext cx="8995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9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Dec 2018</a:t>
            </a:r>
            <a:endParaRPr lang="en-NZ" sz="9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052736"/>
            <a:ext cx="9144000" cy="525658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NZ" sz="2500" b="1" dirty="0" err="1" smtClean="0">
                <a:latin typeface="Arial" pitchFamily="34" charset="0"/>
                <a:cs typeface="Arial" pitchFamily="34" charset="0"/>
              </a:rPr>
              <a:t>MasTec</a:t>
            </a:r>
            <a:r>
              <a:rPr lang="en-NZ" sz="2500" b="1" dirty="0" smtClean="0">
                <a:latin typeface="Arial" pitchFamily="34" charset="0"/>
                <a:cs typeface="Arial" pitchFamily="34" charset="0"/>
              </a:rPr>
              <a:t> is continually enhancing its tools to offer better services to our customers</a:t>
            </a:r>
            <a:endParaRPr lang="en-NZ" sz="2500" b="1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NZ" sz="2300" dirty="0" smtClean="0">
                <a:latin typeface="Arial" pitchFamily="34" charset="0"/>
                <a:cs typeface="Arial" pitchFamily="34" charset="0"/>
              </a:rPr>
              <a:t>New CRM (</a:t>
            </a:r>
            <a:r>
              <a:rPr lang="en-NZ" sz="2300" dirty="0" err="1" smtClean="0">
                <a:latin typeface="Arial" pitchFamily="34" charset="0"/>
                <a:cs typeface="Arial" pitchFamily="34" charset="0"/>
              </a:rPr>
              <a:t>eWay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) - for better customer relationship, support and account management.</a:t>
            </a:r>
          </a:p>
          <a:p>
            <a:r>
              <a:rPr lang="en-NZ" sz="2300" dirty="0" smtClean="0">
                <a:latin typeface="Arial" pitchFamily="34" charset="0"/>
                <a:cs typeface="Arial" pitchFamily="34" charset="0"/>
              </a:rPr>
              <a:t>New and Improved Websites (</a:t>
            </a:r>
            <a:r>
              <a:rPr lang="en-NZ" sz="2300" dirty="0" smtClean="0">
                <a:latin typeface="Arial" pitchFamily="34" charset="0"/>
                <a:cs typeface="Arial" pitchFamily="34" charset="0"/>
                <a:hlinkClick r:id="rId2"/>
              </a:rPr>
              <a:t>Test Equipment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 &amp; </a:t>
            </a:r>
            <a:r>
              <a:rPr lang="en-NZ" sz="2300" dirty="0" smtClean="0">
                <a:latin typeface="Arial" pitchFamily="34" charset="0"/>
                <a:cs typeface="Arial" pitchFamily="34" charset="0"/>
                <a:hlinkClick r:id="rId3"/>
              </a:rPr>
              <a:t>Power Backup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r>
              <a:rPr lang="en-NZ" sz="2300" dirty="0" smtClean="0">
                <a:latin typeface="Arial" pitchFamily="34" charset="0"/>
                <a:cs typeface="Arial" pitchFamily="34" charset="0"/>
              </a:rPr>
              <a:t>New Manufacturers 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NZ" sz="2300" dirty="0" err="1" smtClean="0">
                <a:latin typeface="Arial" pitchFamily="34" charset="0"/>
                <a:cs typeface="Arial" pitchFamily="34" charset="0"/>
              </a:rPr>
              <a:t>Itech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en-NZ" sz="2300" dirty="0" err="1" smtClean="0">
                <a:latin typeface="Arial" pitchFamily="34" charset="0"/>
                <a:cs typeface="Arial" pitchFamily="34" charset="0"/>
              </a:rPr>
              <a:t>Regatron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...)</a:t>
            </a:r>
            <a:endParaRPr lang="en-NZ" sz="2300" dirty="0" smtClean="0">
              <a:latin typeface="Arial" pitchFamily="34" charset="0"/>
              <a:cs typeface="Arial" pitchFamily="34" charset="0"/>
            </a:endParaRPr>
          </a:p>
          <a:p>
            <a:r>
              <a:rPr lang="en-NZ" sz="2300" dirty="0" smtClean="0">
                <a:latin typeface="Arial" pitchFamily="34" charset="0"/>
                <a:cs typeface="Arial" pitchFamily="34" charset="0"/>
              </a:rPr>
              <a:t>Unified products per industry (Rural Tech, Power Solutions, Data </a:t>
            </a:r>
            <a:r>
              <a:rPr lang="en-NZ" sz="2300" dirty="0" smtClean="0">
                <a:latin typeface="Arial" pitchFamily="34" charset="0"/>
                <a:cs typeface="Arial" pitchFamily="34" charset="0"/>
              </a:rPr>
              <a:t>Loggers, Test Products, Focused Software)</a:t>
            </a:r>
            <a:endParaRPr lang="en-NZ" sz="2300" dirty="0" smtClean="0">
              <a:latin typeface="Arial" pitchFamily="34" charset="0"/>
              <a:cs typeface="Arial" pitchFamily="34" charset="0"/>
            </a:endParaRPr>
          </a:p>
          <a:p>
            <a:r>
              <a:rPr lang="en-NZ" sz="2300" dirty="0" smtClean="0">
                <a:latin typeface="Arial" pitchFamily="34" charset="0"/>
                <a:cs typeface="Arial" pitchFamily="34" charset="0"/>
              </a:rPr>
              <a:t>Membership to organizations &amp; associations - (NZCSA) New Zealand Cold Storage Association</a:t>
            </a:r>
          </a:p>
          <a:p>
            <a:endParaRPr lang="en-NZ" sz="2300" dirty="0" smtClean="0">
              <a:latin typeface="Arial" pitchFamily="34" charset="0"/>
              <a:cs typeface="Arial" pitchFamily="34" charset="0"/>
            </a:endParaRPr>
          </a:p>
          <a:p>
            <a:endParaRPr lang="en-NZ" sz="2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z="1400" dirty="0" smtClean="0"/>
              <a:t>Plans</a:t>
            </a:r>
            <a:endParaRPr lang="en-NZ" sz="1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392048"/>
            <a:ext cx="9144000" cy="588680"/>
          </a:xfrm>
        </p:spPr>
        <p:txBody>
          <a:bodyPr>
            <a:normAutofit fontScale="90000"/>
          </a:bodyPr>
          <a:lstStyle/>
          <a:p>
            <a:pPr algn="ctr"/>
            <a:r>
              <a:rPr lang="en-NZ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2016</a:t>
            </a:r>
            <a:endParaRPr lang="en-NZ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3BCC44B-F9EE-4378-B977-0110796450A9}" type="datetime1">
              <a:rPr lang="en-NZ" smtClean="0"/>
              <a:pPr/>
              <a:t>2/12/2018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olt larg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1736154"/>
            <a:ext cx="5610914" cy="9727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23528" y="980728"/>
            <a:ext cx="63367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dirty="0" smtClean="0"/>
          </a:p>
          <a:p>
            <a:endParaRPr lang="en-NZ" dirty="0" smtClean="0"/>
          </a:p>
          <a:p>
            <a:r>
              <a:rPr lang="en-NZ" dirty="0" smtClean="0"/>
              <a:t>For Test </a:t>
            </a:r>
            <a:r>
              <a:rPr lang="en-NZ" dirty="0"/>
              <a:t>Instruments and </a:t>
            </a:r>
            <a:r>
              <a:rPr lang="en-NZ" dirty="0" smtClean="0"/>
              <a:t>Accessories</a:t>
            </a:r>
            <a:endParaRPr lang="en-NZ" dirty="0"/>
          </a:p>
        </p:txBody>
      </p:sp>
      <p:pic>
        <p:nvPicPr>
          <p:cNvPr id="15" name="Content Placeholder 3" descr="bkgig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39552" y="3275692"/>
            <a:ext cx="2808312" cy="1253383"/>
          </a:xfrm>
        </p:spPr>
      </p:pic>
      <p:sp>
        <p:nvSpPr>
          <p:cNvPr id="16" name="TextBox 15"/>
          <p:cNvSpPr txBox="1"/>
          <p:nvPr/>
        </p:nvSpPr>
        <p:spPr>
          <a:xfrm>
            <a:off x="395536" y="2915652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For Power Solution Devices</a:t>
            </a:r>
          </a:p>
          <a:p>
            <a:endParaRPr lang="en-NZ" dirty="0"/>
          </a:p>
        </p:txBody>
      </p:sp>
      <p:sp>
        <p:nvSpPr>
          <p:cNvPr id="17" name="TextBox 16"/>
          <p:cNvSpPr txBox="1"/>
          <p:nvPr/>
        </p:nvSpPr>
        <p:spPr>
          <a:xfrm>
            <a:off x="323528" y="2492896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www.testequipment.co.nz</a:t>
            </a:r>
            <a:endParaRPr lang="en-NZ" dirty="0"/>
          </a:p>
        </p:txBody>
      </p:sp>
      <p:sp>
        <p:nvSpPr>
          <p:cNvPr id="18" name="TextBox 17"/>
          <p:cNvSpPr txBox="1"/>
          <p:nvPr/>
        </p:nvSpPr>
        <p:spPr>
          <a:xfrm>
            <a:off x="395536" y="4499828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www.powerbackup.co.nz</a:t>
            </a:r>
            <a:endParaRPr lang="en-NZ" dirty="0"/>
          </a:p>
        </p:txBody>
      </p:sp>
      <p:sp>
        <p:nvSpPr>
          <p:cNvPr id="19" name="Title 2"/>
          <p:cNvSpPr>
            <a:spLocks noGrp="1"/>
          </p:cNvSpPr>
          <p:nvPr>
            <p:ph type="title"/>
          </p:nvPr>
        </p:nvSpPr>
        <p:spPr>
          <a:xfrm>
            <a:off x="-36512" y="413792"/>
            <a:ext cx="9144000" cy="1143000"/>
          </a:xfrm>
        </p:spPr>
        <p:txBody>
          <a:bodyPr>
            <a:normAutofit/>
          </a:bodyPr>
          <a:lstStyle/>
          <a:p>
            <a:pPr algn="ctr"/>
            <a:r>
              <a:rPr lang="en-NZ" sz="2600" dirty="0" smtClean="0"/>
              <a:t>NEW WEBSITES:</a:t>
            </a:r>
            <a:endParaRPr lang="en-NZ" sz="2600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sp>
        <p:nvSpPr>
          <p:cNvPr id="10" name="Rectangle 9"/>
          <p:cNvSpPr/>
          <p:nvPr/>
        </p:nvSpPr>
        <p:spPr>
          <a:xfrm>
            <a:off x="395536" y="5373216"/>
            <a:ext cx="67377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dirty="0" smtClean="0"/>
              <a:t>For 2019 &gt;&gt;  </a:t>
            </a:r>
            <a:r>
              <a:rPr lang="en-NZ" dirty="0" err="1" smtClean="0"/>
              <a:t>MasTec</a:t>
            </a:r>
            <a:r>
              <a:rPr lang="en-NZ" dirty="0" smtClean="0"/>
              <a:t> will launch a new Corporate website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412776"/>
            <a:ext cx="3168352" cy="4525963"/>
          </a:xfrm>
        </p:spPr>
        <p:txBody>
          <a:bodyPr>
            <a:normAutofit fontScale="55000" lnSpcReduction="20000"/>
          </a:bodyPr>
          <a:lstStyle/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2"/>
              </a:rPr>
              <a:t>AC / DC Loads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3"/>
              </a:rPr>
              <a:t>AC / DC Power Supplies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4"/>
              </a:rPr>
              <a:t>Cable Testers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5"/>
              </a:rPr>
              <a:t>Chassis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6"/>
              </a:rPr>
              <a:t>Clamp-On Meters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7"/>
              </a:rPr>
              <a:t>Counters / Timers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8"/>
              </a:rPr>
              <a:t>Dynamic Signal Analyser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9"/>
              </a:rPr>
              <a:t>Electrical Safety Testers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0"/>
              </a:rPr>
              <a:t>LCR Meters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err="1" smtClean="0">
                <a:solidFill>
                  <a:schemeClr val="accent3">
                    <a:lumMod val="75000"/>
                  </a:schemeClr>
                </a:solidFill>
                <a:hlinkClick r:id="rId11"/>
              </a:rPr>
              <a:t>Multimeter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2"/>
              </a:rPr>
              <a:t>Oscilloscopes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3"/>
              </a:rPr>
              <a:t>Other </a:t>
            </a:r>
            <a:r>
              <a:rPr lang="en-NZ" u="sng" dirty="0" smtClean="0">
                <a:solidFill>
                  <a:schemeClr val="accent3">
                    <a:lumMod val="75000"/>
                  </a:schemeClr>
                </a:solidFill>
                <a:hlinkClick r:id="rId13"/>
              </a:rPr>
              <a:t>Electrical</a:t>
            </a:r>
            <a:endParaRPr lang="en-NZ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4"/>
              </a:rPr>
              <a:t>Power Data Loggers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5"/>
              </a:rPr>
              <a:t>Power Quality Analysers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6"/>
              </a:rPr>
              <a:t>RF Power Meters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7"/>
              </a:rPr>
              <a:t>Specialty Meters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8"/>
              </a:rPr>
              <a:t>Waveform Generator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19"/>
              </a:rPr>
              <a:t>GPIB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r>
              <a:rPr lang="en-NZ" dirty="0" smtClean="0">
                <a:solidFill>
                  <a:schemeClr val="accent3">
                    <a:lumMod val="75000"/>
                  </a:schemeClr>
                </a:solidFill>
                <a:hlinkClick r:id="rId20"/>
              </a:rPr>
              <a:t>Airflow/ Anemometer</a:t>
            </a: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>
              <a:buNone/>
            </a:pPr>
            <a:endParaRPr lang="en-NZ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fontAlgn="base"/>
            <a:endParaRPr lang="en-NZ" dirty="0" smtClean="0"/>
          </a:p>
          <a:p>
            <a:pPr fontAlgn="base"/>
            <a:endParaRPr lang="en-NZ" dirty="0" smtClean="0"/>
          </a:p>
          <a:p>
            <a:pPr fontAlgn="base"/>
            <a:endParaRPr lang="en-NZ" dirty="0" smtClean="0"/>
          </a:p>
          <a:p>
            <a:endParaRPr lang="en-NZ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1412776"/>
            <a:ext cx="3744416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NZ" sz="1500" dirty="0" smtClean="0">
                <a:hlinkClick r:id="rId21"/>
              </a:rPr>
              <a:t>Exhaust Gas Analysers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2"/>
              </a:rPr>
              <a:t>Gas Detectors / Meters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3"/>
              </a:rPr>
              <a:t>Force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4"/>
              </a:rPr>
              <a:t>Light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5"/>
              </a:rPr>
              <a:t>Microscopes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6"/>
              </a:rPr>
              <a:t>Pressure / Manometer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7"/>
              </a:rPr>
              <a:t>Sound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8"/>
              </a:rPr>
              <a:t>Tachometer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29"/>
              </a:rPr>
              <a:t>Temperature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0"/>
              </a:rPr>
              <a:t>Vibration </a:t>
            </a:r>
            <a:r>
              <a:rPr lang="en-NZ" sz="1500" dirty="0" err="1" smtClean="0">
                <a:hlinkClick r:id="rId30"/>
              </a:rPr>
              <a:t>Analysi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1"/>
              </a:rPr>
              <a:t>Environmental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2"/>
              </a:rPr>
              <a:t>General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3"/>
              </a:rPr>
              <a:t>Industrial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4"/>
              </a:rPr>
              <a:t>Power Loggers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5"/>
              </a:rPr>
              <a:t>Transport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6"/>
              </a:rPr>
              <a:t>PCI / PXI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7"/>
              </a:rPr>
              <a:t>Rugged tablet / Handheld</a:t>
            </a:r>
            <a:endParaRPr lang="en-NZ" sz="1500" dirty="0" smtClean="0"/>
          </a:p>
          <a:p>
            <a:pPr fontAlgn="base"/>
            <a:r>
              <a:rPr lang="en-NZ" sz="1500" dirty="0" smtClean="0">
                <a:hlinkClick r:id="rId38"/>
              </a:rPr>
              <a:t>Soldering/Rework Stations</a:t>
            </a:r>
            <a:endParaRPr lang="en-NZ" sz="1500" dirty="0" smtClean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pic>
        <p:nvPicPr>
          <p:cNvPr id="6" name="Picture 5" descr="bolt large.jpg"/>
          <p:cNvPicPr>
            <a:picLocks noChangeAspect="1"/>
          </p:cNvPicPr>
          <p:nvPr/>
        </p:nvPicPr>
        <p:blipFill>
          <a:blip r:embed="rId39" cstate="print"/>
          <a:stretch>
            <a:fillRect/>
          </a:stretch>
        </p:blipFill>
        <p:spPr>
          <a:xfrm>
            <a:off x="395536" y="332656"/>
            <a:ext cx="4153421" cy="720080"/>
          </a:xfrm>
          <a:prstGeom prst="rect">
            <a:avLst/>
          </a:prstGeo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539552" y="836712"/>
            <a:ext cx="2808312" cy="648072"/>
          </a:xfrm>
        </p:spPr>
        <p:txBody>
          <a:bodyPr>
            <a:normAutofit/>
          </a:bodyPr>
          <a:lstStyle/>
          <a:p>
            <a:r>
              <a:rPr lang="en-NZ" sz="2000" dirty="0" smtClean="0"/>
              <a:t>Product list</a:t>
            </a:r>
            <a:endParaRPr lang="en-NZ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139952" y="5934670"/>
            <a:ext cx="4680520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500" dirty="0" smtClean="0"/>
              <a:t>For more information visit </a:t>
            </a:r>
            <a:r>
              <a:rPr lang="en-NZ" dirty="0" smtClean="0">
                <a:hlinkClick r:id="rId5"/>
              </a:rPr>
              <a:t>www.testequipment.co.nz</a:t>
            </a: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9552" y="1988841"/>
            <a:ext cx="4104456" cy="3816424"/>
          </a:xfrm>
        </p:spPr>
        <p:txBody>
          <a:bodyPr>
            <a:normAutofit/>
          </a:bodyPr>
          <a:lstStyle/>
          <a:p>
            <a:r>
              <a:rPr lang="en-NZ" sz="1600" dirty="0" smtClean="0">
                <a:hlinkClick r:id="rId2"/>
              </a:rPr>
              <a:t>Batteries</a:t>
            </a:r>
            <a:endParaRPr lang="en-NZ" sz="1600" dirty="0" smtClean="0"/>
          </a:p>
          <a:p>
            <a:r>
              <a:rPr lang="en-NZ" sz="1600" dirty="0" smtClean="0">
                <a:hlinkClick r:id="rId3"/>
              </a:rPr>
              <a:t>Generators</a:t>
            </a:r>
            <a:endParaRPr lang="en-NZ" sz="1600" dirty="0" smtClean="0"/>
          </a:p>
          <a:p>
            <a:r>
              <a:rPr lang="en-NZ" sz="1600" dirty="0" smtClean="0">
                <a:hlinkClick r:id="rId4"/>
              </a:rPr>
              <a:t>Inverter (Pure </a:t>
            </a:r>
            <a:r>
              <a:rPr lang="en-NZ" sz="1600" dirty="0" err="1" smtClean="0">
                <a:hlinkClick r:id="rId4"/>
              </a:rPr>
              <a:t>Sinewave</a:t>
            </a:r>
            <a:r>
              <a:rPr lang="en-NZ" sz="1600" dirty="0" smtClean="0">
                <a:hlinkClick r:id="rId4"/>
              </a:rPr>
              <a:t>)</a:t>
            </a:r>
            <a:endParaRPr lang="en-NZ" sz="1600" dirty="0" smtClean="0"/>
          </a:p>
          <a:p>
            <a:r>
              <a:rPr lang="en-NZ" sz="1600" dirty="0" smtClean="0">
                <a:hlinkClick r:id="rId5"/>
              </a:rPr>
              <a:t>Inverter (Quasi </a:t>
            </a:r>
            <a:r>
              <a:rPr lang="en-NZ" sz="1600" dirty="0" err="1" smtClean="0">
                <a:hlinkClick r:id="rId5"/>
              </a:rPr>
              <a:t>Sinewave</a:t>
            </a:r>
            <a:r>
              <a:rPr lang="en-NZ" sz="1600" dirty="0" smtClean="0">
                <a:hlinkClick r:id="rId5"/>
              </a:rPr>
              <a:t>)</a:t>
            </a:r>
            <a:endParaRPr lang="en-NZ" sz="1600" dirty="0" smtClean="0"/>
          </a:p>
          <a:p>
            <a:r>
              <a:rPr lang="en-NZ" sz="1600" dirty="0" smtClean="0">
                <a:hlinkClick r:id="rId6"/>
              </a:rPr>
              <a:t>Inverter Charger (Pure </a:t>
            </a:r>
            <a:r>
              <a:rPr lang="en-NZ" sz="1600" dirty="0" err="1" smtClean="0">
                <a:hlinkClick r:id="rId6"/>
              </a:rPr>
              <a:t>Sinewave</a:t>
            </a:r>
            <a:r>
              <a:rPr lang="en-NZ" sz="1600" dirty="0" smtClean="0">
                <a:hlinkClick r:id="rId6"/>
              </a:rPr>
              <a:t>)</a:t>
            </a:r>
            <a:endParaRPr lang="en-NZ" sz="1600" dirty="0" smtClean="0"/>
          </a:p>
          <a:p>
            <a:r>
              <a:rPr lang="en-NZ" sz="1600" dirty="0" smtClean="0">
                <a:hlinkClick r:id="rId7"/>
              </a:rPr>
              <a:t>Inverter Charger (Quasi </a:t>
            </a:r>
            <a:r>
              <a:rPr lang="en-NZ" sz="1600" dirty="0" err="1" smtClean="0">
                <a:hlinkClick r:id="rId7"/>
              </a:rPr>
              <a:t>Sinewave</a:t>
            </a:r>
            <a:r>
              <a:rPr lang="en-NZ" sz="1600" dirty="0" smtClean="0">
                <a:hlinkClick r:id="rId7"/>
              </a:rPr>
              <a:t>)</a:t>
            </a:r>
            <a:endParaRPr lang="en-NZ" sz="1600" dirty="0" smtClean="0"/>
          </a:p>
          <a:p>
            <a:r>
              <a:rPr lang="en-NZ" sz="1600" dirty="0" smtClean="0">
                <a:hlinkClick r:id="rId8"/>
              </a:rPr>
              <a:t>Line Conditioners</a:t>
            </a:r>
            <a:endParaRPr lang="en-NZ" sz="1600" dirty="0" smtClean="0"/>
          </a:p>
          <a:p>
            <a:r>
              <a:rPr lang="en-NZ" sz="1600" dirty="0" smtClean="0">
                <a:hlinkClick r:id="rId9"/>
              </a:rPr>
              <a:t>Medical Power</a:t>
            </a:r>
            <a:endParaRPr lang="en-NZ" sz="1600" dirty="0" smtClean="0"/>
          </a:p>
          <a:p>
            <a:r>
              <a:rPr lang="en-NZ" sz="1600" dirty="0" smtClean="0">
                <a:hlinkClick r:id="rId10"/>
              </a:rPr>
              <a:t>PDUs</a:t>
            </a:r>
            <a:endParaRPr lang="en-NZ" sz="1600" dirty="0" smtClean="0"/>
          </a:p>
          <a:p>
            <a:r>
              <a:rPr lang="en-NZ" sz="1600" dirty="0" smtClean="0">
                <a:hlinkClick r:id="rId11"/>
              </a:rPr>
              <a:t>Transformers</a:t>
            </a:r>
            <a:endParaRPr lang="en-NZ" sz="1600" dirty="0" smtClean="0"/>
          </a:p>
          <a:p>
            <a:r>
              <a:rPr lang="en-NZ" sz="1600" dirty="0" smtClean="0">
                <a:hlinkClick r:id="rId12"/>
              </a:rPr>
              <a:t>UPS</a:t>
            </a:r>
            <a:endParaRPr lang="en-NZ" sz="1600" dirty="0" smtClean="0"/>
          </a:p>
        </p:txBody>
      </p:sp>
      <p:sp>
        <p:nvSpPr>
          <p:cNvPr id="8" name="Title 2"/>
          <p:cNvSpPr>
            <a:spLocks noGrp="1"/>
          </p:cNvSpPr>
          <p:nvPr>
            <p:ph type="title"/>
          </p:nvPr>
        </p:nvSpPr>
        <p:spPr>
          <a:xfrm>
            <a:off x="539552" y="1268760"/>
            <a:ext cx="2016224" cy="850106"/>
          </a:xfrm>
        </p:spPr>
        <p:txBody>
          <a:bodyPr>
            <a:normAutofit/>
          </a:bodyPr>
          <a:lstStyle/>
          <a:p>
            <a:r>
              <a:rPr lang="en-NZ" sz="2000" b="0" dirty="0" smtClean="0"/>
              <a:t>Product list:</a:t>
            </a:r>
            <a:endParaRPr lang="en-NZ" sz="2000" b="0" dirty="0">
              <a:solidFill>
                <a:srgbClr val="0000FF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pic>
        <p:nvPicPr>
          <p:cNvPr id="5" name="Content Placeholder 3" descr="bkgig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83568" y="260648"/>
            <a:ext cx="2808312" cy="125338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580112" y="5703838"/>
            <a:ext cx="3168352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1500" dirty="0" smtClean="0"/>
              <a:t>For more information visit:</a:t>
            </a:r>
          </a:p>
          <a:p>
            <a:r>
              <a:rPr lang="en-NZ" dirty="0" smtClean="0">
                <a:hlinkClick r:id="rId14"/>
              </a:rPr>
              <a:t>www.powerbackup.co.nz</a:t>
            </a:r>
            <a:endParaRPr lang="en-NZ" dirty="0" smtClean="0"/>
          </a:p>
          <a:p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666523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NZ" dirty="0" smtClean="0"/>
              <a:t>Headquarters for </a:t>
            </a:r>
            <a:r>
              <a:rPr lang="en-NZ" dirty="0" err="1" smtClean="0"/>
              <a:t>MasTec</a:t>
            </a:r>
            <a:r>
              <a:rPr lang="en-NZ" dirty="0" smtClean="0"/>
              <a:t> Ltd.</a:t>
            </a:r>
          </a:p>
          <a:p>
            <a:pPr algn="ctr">
              <a:buNone/>
            </a:pPr>
            <a:r>
              <a:rPr lang="en-NZ" dirty="0" smtClean="0"/>
              <a:t>Unit 1 </a:t>
            </a:r>
            <a:r>
              <a:rPr lang="en-NZ" dirty="0" smtClean="0"/>
              <a:t>- </a:t>
            </a:r>
            <a:r>
              <a:rPr lang="en-NZ" dirty="0" smtClean="0"/>
              <a:t>7 Torrens Rd, East Tamaki</a:t>
            </a:r>
          </a:p>
          <a:p>
            <a:pPr algn="ctr">
              <a:buNone/>
            </a:pPr>
            <a:r>
              <a:rPr lang="en-NZ" dirty="0" smtClean="0"/>
              <a:t>Auckland 2013</a:t>
            </a:r>
          </a:p>
          <a:p>
            <a:pPr algn="ctr">
              <a:buNone/>
            </a:pPr>
            <a:r>
              <a:rPr lang="en-NZ" dirty="0" smtClean="0"/>
              <a:t>New Zealand</a:t>
            </a:r>
            <a:br>
              <a:rPr lang="en-NZ" dirty="0" smtClean="0"/>
            </a:br>
            <a:endParaRPr lang="en-NZ" dirty="0" smtClean="0"/>
          </a:p>
          <a:p>
            <a:pPr algn="ctr">
              <a:buNone/>
            </a:pPr>
            <a:r>
              <a:rPr lang="en-NZ" dirty="0" smtClean="0"/>
              <a:t>Tel : 64 9 273 4200</a:t>
            </a:r>
          </a:p>
          <a:p>
            <a:pPr algn="ctr">
              <a:buNone/>
            </a:pPr>
            <a:r>
              <a:rPr lang="en-NZ" dirty="0" smtClean="0"/>
              <a:t>Fax: 64 9 273 9500</a:t>
            </a:r>
            <a:br>
              <a:rPr lang="en-NZ" dirty="0" smtClean="0"/>
            </a:br>
            <a:endParaRPr lang="en-NZ" dirty="0" smtClean="0"/>
          </a:p>
          <a:p>
            <a:pPr algn="ctr">
              <a:buNone/>
            </a:pPr>
            <a:r>
              <a:rPr lang="en-NZ" dirty="0" smtClean="0"/>
              <a:t>Mail :</a:t>
            </a:r>
            <a:r>
              <a:rPr lang="en-NZ" b="1" dirty="0" smtClean="0"/>
              <a:t> </a:t>
            </a:r>
            <a:r>
              <a:rPr lang="en-NZ" b="1" u="sng" dirty="0" smtClean="0">
                <a:hlinkClick r:id="rId2"/>
              </a:rPr>
              <a:t>info@mastecnz.co.nz</a:t>
            </a:r>
            <a:endParaRPr lang="en-NZ" dirty="0" smtClean="0"/>
          </a:p>
          <a:p>
            <a:pPr algn="ctr">
              <a:buNone/>
            </a:pPr>
            <a:r>
              <a:rPr lang="en-NZ" dirty="0" smtClean="0"/>
              <a:t>Web </a:t>
            </a:r>
            <a:r>
              <a:rPr lang="en-NZ" b="1" u="sng" dirty="0" smtClean="0">
                <a:hlinkClick r:id="rId3"/>
              </a:rPr>
              <a:t>http://www.mastec.co.nz</a:t>
            </a:r>
            <a:br>
              <a:rPr lang="en-NZ" b="1" u="sng" dirty="0" smtClean="0">
                <a:hlinkClick r:id="rId3"/>
              </a:rPr>
            </a:br>
            <a:endParaRPr lang="en-NZ" dirty="0" smtClean="0"/>
          </a:p>
          <a:p>
            <a:pPr algn="ctr">
              <a:buNone/>
            </a:pPr>
            <a:r>
              <a:rPr lang="en-NZ" b="1" dirty="0" smtClean="0"/>
              <a:t>Loyal Noronha</a:t>
            </a:r>
            <a:r>
              <a:rPr lang="en-NZ" dirty="0" smtClean="0"/>
              <a:t> - </a:t>
            </a:r>
            <a:r>
              <a:rPr lang="en-NZ" b="1" dirty="0" smtClean="0"/>
              <a:t>General Manager</a:t>
            </a:r>
            <a:br>
              <a:rPr lang="en-NZ" b="1" dirty="0" smtClean="0"/>
            </a:br>
            <a:r>
              <a:rPr lang="en-NZ" b="1" dirty="0" smtClean="0"/>
              <a:t>Email: </a:t>
            </a:r>
            <a:r>
              <a:rPr lang="en-NZ" b="1" u="sng" dirty="0" smtClean="0">
                <a:hlinkClick r:id="rId4"/>
              </a:rPr>
              <a:t>loyal.noronha@mastecnz.co.nz</a:t>
            </a:r>
            <a:endParaRPr lang="en-NZ" b="1" u="sng" dirty="0" smtClean="0"/>
          </a:p>
          <a:p>
            <a:pPr algn="ctr">
              <a:buNone/>
            </a:pPr>
            <a:endParaRPr lang="en-NZ" b="1" u="sng" dirty="0" smtClean="0"/>
          </a:p>
          <a:p>
            <a:pPr algn="ctr">
              <a:buNone/>
            </a:pPr>
            <a:endParaRPr lang="en-NZ" b="1" dirty="0" smtClean="0"/>
          </a:p>
          <a:p>
            <a:pPr algn="ctr">
              <a:buNone/>
            </a:pPr>
            <a:endParaRPr lang="en-NZ" b="1" dirty="0" smtClean="0"/>
          </a:p>
          <a:p>
            <a:pPr algn="ctr">
              <a:buNone/>
            </a:pPr>
            <a:endParaRPr lang="en-NZ" b="1" u="sng" dirty="0" smtClean="0"/>
          </a:p>
          <a:p>
            <a:pPr algn="ctr">
              <a:buNone/>
            </a:pPr>
            <a:endParaRPr lang="en-NZ" dirty="0" smtClean="0"/>
          </a:p>
          <a:p>
            <a:endParaRPr lang="en-NZ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NZ" dirty="0" smtClean="0"/>
              <a:t>Contact details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12776"/>
            <a:ext cx="8208912" cy="3744416"/>
          </a:xfrm>
        </p:spPr>
        <p:txBody>
          <a:bodyPr>
            <a:normAutofit/>
          </a:bodyPr>
          <a:lstStyle/>
          <a:p>
            <a:pPr algn="ctr">
              <a:buNone/>
            </a:pP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    </a:t>
            </a:r>
            <a:r>
              <a:rPr lang="en-NZ" sz="2000" dirty="0" err="1" smtClean="0">
                <a:latin typeface="Arial" pitchFamily="34" charset="0"/>
                <a:cs typeface="Arial" pitchFamily="34" charset="0"/>
              </a:rPr>
              <a:t>MasTec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 Limited NZ is a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High Tech Supply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House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NZ" sz="2000" dirty="0" smtClean="0">
                <a:latin typeface="Arial" pitchFamily="34" charset="0"/>
                <a:cs typeface="Arial" pitchFamily="34" charset="0"/>
              </a:rPr>
            </a:br>
            <a:r>
              <a:rPr lang="en-NZ" sz="2000" dirty="0" smtClean="0">
                <a:latin typeface="Arial" pitchFamily="34" charset="0"/>
                <a:cs typeface="Arial" pitchFamily="34" charset="0"/>
              </a:rPr>
              <a:t>for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many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buying groups and companies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NZ" sz="2000" dirty="0" smtClean="0">
                <a:latin typeface="Arial" pitchFamily="34" charset="0"/>
                <a:cs typeface="Arial" pitchFamily="34" charset="0"/>
              </a:rPr>
            </a:br>
            <a:r>
              <a:rPr lang="en-NZ" sz="2000" dirty="0" smtClean="0">
                <a:latin typeface="Arial" pitchFamily="34" charset="0"/>
                <a:cs typeface="Arial" pitchFamily="34" charset="0"/>
              </a:rPr>
              <a:t>OEM, Utilities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, Government, Manufacturers, Medical, Integrators, Networks, Clouds, Development, Research, Education, Retro Fit</a:t>
            </a: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en-NZ" sz="2000" dirty="0" err="1" smtClean="0">
                <a:latin typeface="Arial" pitchFamily="34" charset="0"/>
                <a:cs typeface="Arial" pitchFamily="34" charset="0"/>
              </a:rPr>
              <a:t>MasTec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 has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been bringing new technologies and engineering methods specifically into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Oceania for more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than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30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years now.</a:t>
            </a:r>
          </a:p>
          <a:p>
            <a:pPr algn="ctr">
              <a:buNone/>
            </a:pPr>
            <a:endParaRPr lang="en-NZ" sz="20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2000" dirty="0" smtClean="0">
                <a:latin typeface="Arial" pitchFamily="34" charset="0"/>
                <a:cs typeface="Arial" pitchFamily="34" charset="0"/>
              </a:rPr>
              <a:t>	It is run by qualified engineering staff that acts as 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technical consultants</a:t>
            </a:r>
            <a:r>
              <a:rPr lang="en-NZ" sz="2000" dirty="0" smtClean="0">
                <a:latin typeface="Arial" pitchFamily="34" charset="0"/>
                <a:cs typeface="Arial" pitchFamily="34" charset="0"/>
              </a:rPr>
              <a:t>. </a:t>
            </a:r>
            <a:endParaRPr lang="en-NZ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en-NZ" dirty="0" smtClean="0"/>
          </a:p>
          <a:p>
            <a:pPr algn="ctr">
              <a:buNone/>
            </a:pPr>
            <a:endParaRPr lang="en-NZ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z="2000" dirty="0" smtClean="0"/>
              <a:t>About Us</a:t>
            </a:r>
            <a:endParaRPr lang="en-NZ" sz="2000" dirty="0"/>
          </a:p>
        </p:txBody>
      </p:sp>
      <p:sp>
        <p:nvSpPr>
          <p:cNvPr id="4" name="Title 3"/>
          <p:cNvSpPr txBox="1">
            <a:spLocks noGrp="1"/>
          </p:cNvSpPr>
          <p:nvPr>
            <p:ph type="title"/>
          </p:nvPr>
        </p:nvSpPr>
        <p:spPr>
          <a:xfrm>
            <a:off x="0" y="646530"/>
            <a:ext cx="91440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NZ" sz="3000" dirty="0" smtClean="0">
                <a:solidFill>
                  <a:srgbClr val="0000FF"/>
                </a:solidFill>
                <a:effectLst/>
                <a:latin typeface="Arial" pitchFamily="34" charset="0"/>
                <a:cs typeface="Arial" pitchFamily="34" charset="0"/>
              </a:rPr>
              <a:t>MASTEC LIMITED</a:t>
            </a:r>
            <a:endParaRPr lang="en-NZ" sz="3000" dirty="0">
              <a:solidFill>
                <a:srgbClr val="0000FF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0" y="1988840"/>
            <a:ext cx="9144000" cy="2035608"/>
          </a:xfrm>
        </p:spPr>
        <p:txBody>
          <a:bodyPr/>
          <a:lstStyle/>
          <a:p>
            <a:pPr algn="ctr">
              <a:buNone/>
            </a:pPr>
            <a:r>
              <a:rPr lang="en-NZ" sz="2800" dirty="0" err="1" smtClean="0">
                <a:latin typeface="Arial" pitchFamily="34" charset="0"/>
                <a:cs typeface="Arial" pitchFamily="34" charset="0"/>
              </a:rPr>
              <a:t>MasTec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draws technology, 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hardware and software products 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and solutions from all continents - from 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170</a:t>
            </a:r>
            <a:r>
              <a:rPr lang="en-NZ" sz="2800" dirty="0" smtClean="0">
                <a:latin typeface="Arial" pitchFamily="34" charset="0"/>
                <a:cs typeface="Arial" pitchFamily="34" charset="0"/>
              </a:rPr>
              <a:t>+ of the world's leading manufacturers.</a:t>
            </a:r>
            <a:endParaRPr lang="en-NZ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err="1" smtClean="0"/>
              <a:t>Itech</a:t>
            </a:r>
            <a:r>
              <a:rPr lang="en-NZ" dirty="0" smtClean="0"/>
              <a:t>		AC and DC Mid Power Systems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err="1" smtClean="0"/>
              <a:t>Regatron</a:t>
            </a:r>
            <a:r>
              <a:rPr lang="en-NZ" dirty="0" smtClean="0"/>
              <a:t>	</a:t>
            </a:r>
            <a:r>
              <a:rPr lang="en-NZ" dirty="0" smtClean="0"/>
              <a:t>AC and DC High Power Systems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err="1" smtClean="0"/>
              <a:t>SysTec</a:t>
            </a:r>
            <a:r>
              <a:rPr lang="en-NZ" dirty="0" smtClean="0"/>
              <a:t>	</a:t>
            </a:r>
            <a:r>
              <a:rPr lang="en-NZ" dirty="0" smtClean="0"/>
              <a:t>	IIOT and IOT Controllers and IO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smtClean="0"/>
              <a:t>Dwyer		Instruments for Industry Test</a:t>
            </a:r>
            <a:br>
              <a:rPr lang="en-NZ" dirty="0" smtClean="0"/>
            </a:br>
            <a:endParaRPr lang="en-NZ" dirty="0" smtClean="0"/>
          </a:p>
          <a:p>
            <a:r>
              <a:rPr lang="en-NZ" dirty="0" err="1" smtClean="0"/>
              <a:t>Twintex</a:t>
            </a:r>
            <a:r>
              <a:rPr lang="en-NZ" dirty="0" smtClean="0"/>
              <a:t>		AC Power Sources +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NZ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Recent new manufacturers</a:t>
            </a:r>
            <a:endParaRPr lang="en-NZ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995936" y="6407944"/>
            <a:ext cx="2734817" cy="365125"/>
          </a:xfrm>
        </p:spPr>
        <p:txBody>
          <a:bodyPr/>
          <a:lstStyle/>
          <a:p>
            <a:r>
              <a:rPr lang="en-NZ" sz="1500" dirty="0" smtClean="0"/>
              <a:t>A short list of our </a:t>
            </a:r>
            <a:r>
              <a:rPr lang="en-NZ" sz="1500" dirty="0" smtClean="0"/>
              <a:t>Partners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NZ" sz="28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MASTEC PARTNER MANUFACTURERS </a:t>
            </a:r>
            <a:r>
              <a:rPr lang="en-NZ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NZ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NZ" sz="1500" dirty="0" smtClean="0">
                <a:solidFill>
                  <a:srgbClr val="0000FF"/>
                </a:solidFill>
              </a:rPr>
              <a:t>(shortlist)</a:t>
            </a:r>
            <a:endParaRPr lang="en-NZ" sz="1500" dirty="0">
              <a:solidFill>
                <a:srgbClr val="0000FF"/>
              </a:solidFill>
            </a:endParaRPr>
          </a:p>
        </p:txBody>
      </p:sp>
      <p:sp>
        <p:nvSpPr>
          <p:cNvPr id="1026" name="AutoShape 2" descr="Image result for aa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sp>
        <p:nvSpPr>
          <p:cNvPr id="1028" name="AutoShape 4" descr="Image result for aaeo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NZ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844824"/>
            <a:ext cx="7461646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115616" y="1268760"/>
            <a:ext cx="3312368" cy="4608512"/>
          </a:xfrm>
        </p:spPr>
        <p:txBody>
          <a:bodyPr>
            <a:normAutofit fontScale="25000" lnSpcReduction="20000"/>
          </a:bodyPr>
          <a:lstStyle/>
          <a:p>
            <a:pPr>
              <a:buFont typeface="Arial" pitchFamily="34" charset="0"/>
              <a:buChar char="•"/>
            </a:pPr>
            <a:r>
              <a:rPr lang="en-NZ" sz="4800" dirty="0" smtClean="0"/>
              <a:t>IIOT Services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Energy </a:t>
            </a:r>
            <a:r>
              <a:rPr lang="en-NZ" sz="4800" dirty="0" smtClean="0"/>
              <a:t>Sector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Manufacturing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Government and District Councils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Laboratories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Integrators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Education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Research facilities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Machine and Device Builders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ISP, M2M </a:t>
            </a:r>
            <a:r>
              <a:rPr lang="en-NZ" sz="4800" dirty="0" smtClean="0"/>
              <a:t>and Wireless Sectors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Electrical Industry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IT and Cloud </a:t>
            </a:r>
            <a:r>
              <a:rPr lang="en-NZ" sz="4800" dirty="0" smtClean="0"/>
              <a:t>industry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Refrigeration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Dairy and Food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Meat Processors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Industrial plants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Infrastructure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Marine &amp; Fishing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Hydraulic / Electronic machines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Lighting industry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Security &amp; Building Control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Energy Management</a:t>
            </a:r>
          </a:p>
          <a:p>
            <a:pPr>
              <a:buFont typeface="Arial" pitchFamily="34" charset="0"/>
              <a:buChar char="•"/>
            </a:pPr>
            <a:r>
              <a:rPr lang="en-NZ" sz="4800" dirty="0" smtClean="0"/>
              <a:t>Land Transport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z="1500" dirty="0" smtClean="0"/>
              <a:t>Our Customers</a:t>
            </a:r>
            <a:endParaRPr lang="en-NZ" sz="15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7704856" cy="418058"/>
          </a:xfrm>
        </p:spPr>
        <p:txBody>
          <a:bodyPr>
            <a:noAutofit/>
          </a:bodyPr>
          <a:lstStyle/>
          <a:p>
            <a:pPr algn="ctr"/>
            <a:r>
              <a:rPr lang="en-NZ" sz="2500" dirty="0" smtClean="0">
                <a:solidFill>
                  <a:srgbClr val="0000FF"/>
                </a:solidFill>
              </a:rPr>
              <a:t>SERVING THE FOLLOWING INDUSTRIES</a:t>
            </a:r>
            <a:endParaRPr lang="en-NZ" sz="2500" dirty="0">
              <a:solidFill>
                <a:srgbClr val="0000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60032" y="1412776"/>
            <a:ext cx="3096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NZ" sz="1200" dirty="0"/>
          </a:p>
        </p:txBody>
      </p:sp>
      <p:sp>
        <p:nvSpPr>
          <p:cNvPr id="9" name="Content Placeholder 1"/>
          <p:cNvSpPr txBox="1">
            <a:spLocks/>
          </p:cNvSpPr>
          <p:nvPr/>
        </p:nvSpPr>
        <p:spPr>
          <a:xfrm>
            <a:off x="4499992" y="1268760"/>
            <a:ext cx="3384376" cy="4467952"/>
          </a:xfrm>
          <a:prstGeom prst="rect">
            <a:avLst/>
          </a:prstGeom>
        </p:spPr>
        <p:txBody>
          <a:bodyPr vert="horz">
            <a:normAutofit fontScale="25000" lnSpcReduction="20000"/>
          </a:bodyPr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Heavy Machinery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Alternative Power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CNC and Automated Manufacturing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Canning Industry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Aircraft Avionic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Automated Test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Scientific Laboratories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Animal Husbandry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Defence Force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Horticulture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Dairy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Agriculture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Steel making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Water Purification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De-Alcohol Systems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De-</a:t>
            </a:r>
            <a:r>
              <a:rPr kumimoji="0" lang="en-NZ" sz="4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Areation</a:t>
            </a: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Systems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Brewery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Chemical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Sugar manufacturing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Carbonated </a:t>
            </a:r>
            <a:r>
              <a:rPr kumimoji="0" lang="en-NZ" sz="4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Systems</a:t>
            </a: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r>
              <a:rPr lang="en-NZ" sz="4800" dirty="0" smtClean="0"/>
              <a:t>and more</a:t>
            </a:r>
            <a:endParaRPr kumimoji="0" lang="en-NZ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Arial" pitchFamily="34" charset="0"/>
              <a:buChar char="•"/>
              <a:tabLst/>
              <a:defRPr/>
            </a:pPr>
            <a:endParaRPr kumimoji="0" lang="en-NZ" sz="4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NZ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en-NZ" sz="2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ownload (6)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1196752"/>
            <a:ext cx="1656184" cy="793588"/>
          </a:xfrm>
        </p:spPr>
      </p:pic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4067944" y="6407944"/>
            <a:ext cx="2662809" cy="365125"/>
          </a:xfrm>
        </p:spPr>
        <p:txBody>
          <a:bodyPr/>
          <a:lstStyle/>
          <a:p>
            <a:r>
              <a:rPr lang="en-NZ" sz="1500" dirty="0" smtClean="0"/>
              <a:t>Shortlist our </a:t>
            </a:r>
            <a:r>
              <a:rPr lang="en-NZ" sz="1500" dirty="0" smtClean="0"/>
              <a:t>Customers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476672"/>
            <a:ext cx="9144000" cy="842352"/>
          </a:xfrm>
        </p:spPr>
        <p:txBody>
          <a:bodyPr>
            <a:normAutofit/>
          </a:bodyPr>
          <a:lstStyle/>
          <a:p>
            <a:pPr algn="ctr"/>
            <a:r>
              <a:rPr lang="en-NZ" sz="3000" dirty="0" smtClean="0">
                <a:solidFill>
                  <a:srgbClr val="0000FF"/>
                </a:solidFill>
              </a:rPr>
              <a:t>CUSTOMER REFERENCES </a:t>
            </a:r>
            <a:r>
              <a:rPr lang="en-NZ" dirty="0" smtClean="0">
                <a:solidFill>
                  <a:srgbClr val="0000FF"/>
                </a:solidFill>
              </a:rPr>
              <a:t/>
            </a:r>
            <a:br>
              <a:rPr lang="en-NZ" dirty="0" smtClean="0">
                <a:solidFill>
                  <a:srgbClr val="0000FF"/>
                </a:solidFill>
              </a:rPr>
            </a:br>
            <a:r>
              <a:rPr lang="en-NZ" sz="1500" dirty="0" smtClean="0">
                <a:solidFill>
                  <a:srgbClr val="0000FF"/>
                </a:solidFill>
              </a:rPr>
              <a:t>(Shortlist)</a:t>
            </a:r>
            <a:endParaRPr lang="en-NZ" sz="1500" dirty="0">
              <a:solidFill>
                <a:srgbClr val="0000FF"/>
              </a:solidFill>
            </a:endParaRPr>
          </a:p>
        </p:txBody>
      </p:sp>
      <p:pic>
        <p:nvPicPr>
          <p:cNvPr id="5" name="Picture 4" descr="download (2)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196752"/>
            <a:ext cx="1634285" cy="1224136"/>
          </a:xfrm>
          <a:prstGeom prst="rect">
            <a:avLst/>
          </a:prstGeom>
        </p:spPr>
      </p:pic>
      <p:pic>
        <p:nvPicPr>
          <p:cNvPr id="6" name="Picture 5" descr="download (3)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067944" y="1340768"/>
            <a:ext cx="2232248" cy="846292"/>
          </a:xfrm>
          <a:prstGeom prst="rect">
            <a:avLst/>
          </a:prstGeom>
        </p:spPr>
      </p:pic>
      <p:pic>
        <p:nvPicPr>
          <p:cNvPr id="7" name="Picture 6" descr="download (7)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1560" y="2564904"/>
            <a:ext cx="953795" cy="1584176"/>
          </a:xfrm>
          <a:prstGeom prst="rect">
            <a:avLst/>
          </a:prstGeom>
        </p:spPr>
      </p:pic>
      <p:pic>
        <p:nvPicPr>
          <p:cNvPr id="8" name="Picture 7" descr="images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979712" y="2924944"/>
            <a:ext cx="885825" cy="1152525"/>
          </a:xfrm>
          <a:prstGeom prst="rect">
            <a:avLst/>
          </a:prstGeom>
        </p:spPr>
      </p:pic>
      <p:pic>
        <p:nvPicPr>
          <p:cNvPr id="10" name="Picture 9" descr="metrix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076056" y="3501008"/>
            <a:ext cx="1656184" cy="1028498"/>
          </a:xfrm>
          <a:prstGeom prst="rect">
            <a:avLst/>
          </a:prstGeom>
        </p:spPr>
      </p:pic>
      <p:pic>
        <p:nvPicPr>
          <p:cNvPr id="11" name="Picture 10" descr="University-Of-Auckland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131840" y="2636912"/>
            <a:ext cx="1512168" cy="963799"/>
          </a:xfrm>
          <a:prstGeom prst="rect">
            <a:avLst/>
          </a:prstGeom>
        </p:spPr>
      </p:pic>
      <p:pic>
        <p:nvPicPr>
          <p:cNvPr id="12" name="Picture 11" descr="download (4)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076056" y="2564904"/>
            <a:ext cx="1939576" cy="570309"/>
          </a:xfrm>
          <a:prstGeom prst="rect">
            <a:avLst/>
          </a:prstGeom>
        </p:spPr>
      </p:pic>
      <p:pic>
        <p:nvPicPr>
          <p:cNvPr id="13" name="Picture 12" descr="download (8)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020272" y="3573016"/>
            <a:ext cx="1872208" cy="1099044"/>
          </a:xfrm>
          <a:prstGeom prst="rect">
            <a:avLst/>
          </a:prstGeom>
        </p:spPr>
      </p:pic>
      <p:pic>
        <p:nvPicPr>
          <p:cNvPr id="14" name="Picture 13" descr="download (5)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195736" y="4149080"/>
            <a:ext cx="2667000" cy="571500"/>
          </a:xfrm>
          <a:prstGeom prst="rect">
            <a:avLst/>
          </a:prstGeom>
        </p:spPr>
      </p:pic>
      <p:pic>
        <p:nvPicPr>
          <p:cNvPr id="15" name="Picture 14" descr="download (6)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6804248" y="2420888"/>
            <a:ext cx="2088231" cy="577075"/>
          </a:xfrm>
          <a:prstGeom prst="rect">
            <a:avLst/>
          </a:prstGeom>
        </p:spPr>
      </p:pic>
      <p:pic>
        <p:nvPicPr>
          <p:cNvPr id="16" name="Picture 15" descr="download (9)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292080" y="5085184"/>
            <a:ext cx="2160240" cy="746470"/>
          </a:xfrm>
          <a:prstGeom prst="rect">
            <a:avLst/>
          </a:prstGeom>
        </p:spPr>
      </p:pic>
      <p:pic>
        <p:nvPicPr>
          <p:cNvPr id="17" name="Picture 16" descr="download (10)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732240" y="1268760"/>
            <a:ext cx="1512168" cy="954489"/>
          </a:xfrm>
          <a:prstGeom prst="rect">
            <a:avLst/>
          </a:prstGeom>
        </p:spPr>
      </p:pic>
      <p:sp>
        <p:nvSpPr>
          <p:cNvPr id="20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1907704" y="5013176"/>
            <a:ext cx="2542957" cy="1080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95536" y="1412776"/>
            <a:ext cx="8568952" cy="4032448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en-NZ" sz="7400" dirty="0" err="1" smtClean="0">
                <a:latin typeface="Arial" pitchFamily="34" charset="0"/>
                <a:cs typeface="Arial" pitchFamily="34" charset="0"/>
              </a:rPr>
              <a:t>MasTec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 is continually contributing to NZ’s technology advances by bringing updated 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and new technologies 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and the best solutions from all over the world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algn="ctr">
              <a:buNone/>
            </a:pPr>
            <a:endParaRPr lang="en-NZ" sz="7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74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Latest Technologies for 2018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NZ" sz="7400" dirty="0" smtClean="0">
                <a:latin typeface="Arial" pitchFamily="34" charset="0"/>
                <a:cs typeface="Arial" pitchFamily="34" charset="0"/>
              </a:rPr>
            </a:br>
            <a:endParaRPr lang="en-NZ" sz="7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7400" dirty="0" smtClean="0">
                <a:latin typeface="Arial" pitchFamily="34" charset="0"/>
                <a:cs typeface="Arial" pitchFamily="34" charset="0"/>
              </a:rPr>
              <a:t>IIOT Linux Computers, Controllers and IO</a:t>
            </a:r>
          </a:p>
          <a:p>
            <a:pPr algn="ctr">
              <a:buNone/>
            </a:pPr>
            <a:r>
              <a:rPr lang="en-NZ" sz="7400" dirty="0" smtClean="0">
                <a:latin typeface="Arial" pitchFamily="34" charset="0"/>
                <a:cs typeface="Arial" pitchFamily="34" charset="0"/>
              </a:rPr>
              <a:t>Ignition Edge, MQTT, Node Red, AWS, Blue Mix, Azure Tools and APIs</a:t>
            </a:r>
          </a:p>
          <a:p>
            <a:pPr algn="ctr">
              <a:buNone/>
            </a:pPr>
            <a:endParaRPr lang="en-NZ" sz="7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en-NZ" sz="7400" dirty="0" smtClean="0">
                <a:latin typeface="Arial" pitchFamily="34" charset="0"/>
                <a:cs typeface="Arial" pitchFamily="34" charset="0"/>
              </a:rPr>
              <a:t>High Power AC and DC Power Supplies and Loads</a:t>
            </a:r>
          </a:p>
          <a:p>
            <a:pPr algn="ctr">
              <a:buNone/>
            </a:pPr>
            <a:r>
              <a:rPr lang="en-NZ" sz="7400" dirty="0" smtClean="0">
                <a:latin typeface="Arial" pitchFamily="34" charset="0"/>
                <a:cs typeface="Arial" pitchFamily="34" charset="0"/>
              </a:rPr>
              <a:t>Three Phase AC Power four 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quadrant </a:t>
            </a:r>
            <a:r>
              <a:rPr lang="en-NZ" sz="7400" dirty="0" err="1" smtClean="0">
                <a:latin typeface="Arial" pitchFamily="34" charset="0"/>
                <a:cs typeface="Arial" pitchFamily="34" charset="0"/>
              </a:rPr>
              <a:t>Gensets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NZ" sz="7400" dirty="0" smtClean="0">
                <a:latin typeface="Arial" pitchFamily="34" charset="0"/>
                <a:cs typeface="Arial" pitchFamily="34" charset="0"/>
              </a:rPr>
            </a:br>
            <a:r>
              <a:rPr lang="en-NZ" sz="7400" dirty="0" smtClean="0">
                <a:latin typeface="Arial" pitchFamily="34" charset="0"/>
                <a:cs typeface="Arial" pitchFamily="34" charset="0"/>
              </a:rPr>
              <a:t>Regeneration </a:t>
            </a:r>
            <a:r>
              <a:rPr lang="en-NZ" sz="7400" dirty="0" smtClean="0">
                <a:latin typeface="Arial" pitchFamily="34" charset="0"/>
                <a:cs typeface="Arial" pitchFamily="34" charset="0"/>
              </a:rPr>
              <a:t>DC Loads</a:t>
            </a:r>
          </a:p>
          <a:p>
            <a:pPr algn="ctr">
              <a:buNone/>
            </a:pPr>
            <a:endParaRPr lang="en-NZ" sz="7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endParaRPr lang="en-NZ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z="1500" dirty="0" smtClean="0"/>
              <a:t>Our Services</a:t>
            </a:r>
            <a:endParaRPr lang="en-NZ" sz="150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fld id="{73BCC44B-F9EE-4378-B977-0110796450A9}" type="datetime1">
              <a:rPr lang="en-NZ" smtClean="0"/>
              <a:pPr/>
              <a:t>2/12/2018</a:t>
            </a:fld>
            <a:endParaRPr lang="en-N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7" name="Group 126"/>
          <p:cNvGrpSpPr/>
          <p:nvPr/>
        </p:nvGrpSpPr>
        <p:grpSpPr>
          <a:xfrm>
            <a:off x="899592" y="1484784"/>
            <a:ext cx="7776864" cy="4104456"/>
            <a:chOff x="467544" y="980728"/>
            <a:chExt cx="8064896" cy="4176464"/>
          </a:xfrm>
        </p:grpSpPr>
        <p:sp>
          <p:nvSpPr>
            <p:cNvPr id="5" name="Rectangle 4"/>
            <p:cNvSpPr/>
            <p:nvPr/>
          </p:nvSpPr>
          <p:spPr>
            <a:xfrm>
              <a:off x="467544" y="980728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39552" y="980728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Data flow graphical programming languages</a:t>
              </a:r>
              <a:endParaRPr lang="en-NZ" sz="1000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411760" y="980728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83768" y="980728"/>
              <a:ext cx="1512168" cy="563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Industrial form factor computers called </a:t>
              </a:r>
              <a:r>
                <a:rPr lang="en-NZ" sz="1000" dirty="0" smtClean="0"/>
                <a:t>VXI</a:t>
              </a:r>
              <a:endParaRPr lang="en-NZ" sz="10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355976" y="980728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499992" y="980728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PCI Bus High Speed Virtual Scopes and DAQ</a:t>
              </a:r>
              <a:endParaRPr lang="en-NZ" sz="10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300192" y="980728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44208" y="980728"/>
              <a:ext cx="1512168" cy="407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PCI, </a:t>
              </a:r>
              <a:r>
                <a:rPr lang="en-NZ" sz="1000" dirty="0" err="1" smtClean="0"/>
                <a:t>PCIe</a:t>
              </a:r>
              <a:r>
                <a:rPr lang="en-NZ" sz="1000" dirty="0" smtClean="0"/>
                <a:t> and USB  DAQ </a:t>
              </a:r>
              <a:r>
                <a:rPr lang="en-NZ" sz="1000" dirty="0" smtClean="0"/>
                <a:t>systems</a:t>
              </a:r>
              <a:endParaRPr lang="en-NZ" sz="10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467544" y="177281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1560" y="1844824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Compact PCI and PXI Instrumentation</a:t>
              </a:r>
              <a:endParaRPr lang="en-NZ" sz="1000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483768" y="177281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627784" y="1745614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Flow chart programmed PAC Distributed I/O</a:t>
              </a:r>
              <a:endParaRPr lang="en-NZ" sz="1000" dirty="0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427984" y="177281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499992" y="1772816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Smart Phone Instruments</a:t>
              </a:r>
              <a:endParaRPr lang="en-NZ" sz="10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1560" y="2492896"/>
              <a:ext cx="1512168" cy="563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Embedded micros with </a:t>
              </a:r>
              <a:r>
                <a:rPr lang="en-NZ" sz="1000" dirty="0" smtClean="0"/>
                <a:t>TCP Ethernet </a:t>
              </a:r>
              <a:r>
                <a:rPr lang="en-NZ" sz="1000" dirty="0" smtClean="0"/>
                <a:t>and </a:t>
              </a:r>
              <a:r>
                <a:rPr lang="en-NZ" sz="1000" dirty="0" err="1" smtClean="0"/>
                <a:t>Wifi</a:t>
              </a:r>
              <a:endParaRPr lang="en-NZ" sz="1000" dirty="0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6372200" y="177281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444208" y="1844824"/>
              <a:ext cx="1512168" cy="407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First M2M GSM </a:t>
              </a:r>
              <a:r>
                <a:rPr lang="en-NZ" sz="1000" dirty="0" smtClean="0"/>
                <a:t>wireless</a:t>
              </a:r>
              <a:endParaRPr lang="en-NZ" sz="1000" dirty="0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67544" y="249289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483768" y="249289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499992" y="249289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6444208" y="249289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483768" y="2492896"/>
              <a:ext cx="1656184" cy="563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Hardened </a:t>
              </a:r>
              <a:r>
                <a:rPr lang="en-NZ" sz="1000" dirty="0" smtClean="0"/>
                <a:t>Embedded </a:t>
              </a:r>
              <a:r>
                <a:rPr lang="en-NZ" sz="1000" dirty="0" err="1" smtClean="0"/>
                <a:t>Fanless</a:t>
              </a:r>
              <a:r>
                <a:rPr lang="en-NZ" sz="1000" dirty="0" smtClean="0"/>
                <a:t> </a:t>
              </a:r>
              <a:r>
                <a:rPr lang="en-NZ" sz="1000" dirty="0" smtClean="0"/>
                <a:t>Flash Industrial PCs &amp; PACs</a:t>
              </a:r>
              <a:endParaRPr lang="en-NZ" sz="1000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644008" y="2492896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Hardened Smart Device PDAs and Computers</a:t>
              </a:r>
              <a:endParaRPr lang="en-NZ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88224" y="2492896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Smart Panel Kits for Machine and Device builders</a:t>
              </a:r>
              <a:endParaRPr lang="en-NZ" sz="1000" dirty="0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467544" y="321297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483768" y="321297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4499992" y="321297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6516216" y="321297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611560" y="3212976"/>
              <a:ext cx="1512168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Android and </a:t>
              </a:r>
              <a:r>
                <a:rPr lang="en-NZ" sz="1000" dirty="0" err="1" smtClean="0"/>
                <a:t>iOS</a:t>
              </a:r>
              <a:r>
                <a:rPr lang="en-NZ" sz="1000" dirty="0" smtClean="0"/>
                <a:t> DAQ Control &amp; Instrument systems</a:t>
              </a:r>
              <a:endParaRPr lang="en-NZ" sz="10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2627784" y="3212976"/>
              <a:ext cx="1512168" cy="4071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Real Time Linux RTOS Controllers</a:t>
              </a:r>
              <a:endParaRPr lang="en-NZ" sz="10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44008" y="3284984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Bluetooth Android DAQ</a:t>
              </a:r>
              <a:endParaRPr lang="en-NZ" sz="1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6660232" y="3284984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err="1" smtClean="0"/>
                <a:t>groov</a:t>
              </a:r>
              <a:r>
                <a:rPr lang="en-NZ" sz="1000" dirty="0" smtClean="0"/>
                <a:t> HMI on any Smart Device</a:t>
              </a:r>
              <a:endParaRPr lang="en-NZ" sz="1000" dirty="0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467544" y="393305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11560" y="3974867"/>
              <a:ext cx="15121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First Redundant UPSs</a:t>
              </a:r>
              <a:endParaRPr lang="en-NZ" sz="1000" dirty="0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2483768" y="393305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499992" y="393305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6516216" y="393305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627784" y="3933056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First Inverter Chargers</a:t>
              </a:r>
              <a:endParaRPr lang="en-NZ" sz="1000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4644008" y="4005064"/>
              <a:ext cx="15121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err="1" smtClean="0"/>
                <a:t>Wifi</a:t>
              </a:r>
              <a:r>
                <a:rPr lang="en-NZ" sz="1000" dirty="0" smtClean="0"/>
                <a:t> Loggers</a:t>
              </a:r>
              <a:endParaRPr lang="en-NZ" sz="10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60232" y="3933056"/>
              <a:ext cx="1512168" cy="5637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World’s Smallest Sealed Intel Computers</a:t>
              </a:r>
              <a:endParaRPr lang="en-NZ" sz="1000" dirty="0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467544" y="465313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483768" y="465313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4499992" y="4653136"/>
              <a:ext cx="1728192" cy="504056"/>
            </a:xfrm>
            <a:prstGeom prst="rect">
              <a:avLst/>
            </a:prstGeom>
            <a:noFill/>
            <a:ln w="25400" cmpd="sng"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NZ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611560" y="4653136"/>
              <a:ext cx="151216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DIN Rail SSRs and Conditioners</a:t>
              </a:r>
              <a:endParaRPr lang="en-NZ" sz="1000" dirty="0"/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2627784" y="4725144"/>
              <a:ext cx="151216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NZ" sz="1000" dirty="0" smtClean="0"/>
                <a:t>USB loggers sticks</a:t>
              </a:r>
              <a:endParaRPr lang="en-NZ" sz="1000" dirty="0"/>
            </a:p>
          </p:txBody>
        </p:sp>
        <p:cxnSp>
          <p:nvCxnSpPr>
            <p:cNvPr id="61" name="Straight Arrow Connector 60"/>
            <p:cNvCxnSpPr>
              <a:stCxn id="5" idx="3"/>
              <a:endCxn id="9" idx="1"/>
            </p:cNvCxnSpPr>
            <p:nvPr/>
          </p:nvCxnSpPr>
          <p:spPr>
            <a:xfrm>
              <a:off x="2195736" y="1232756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>
              <a:off x="4139952" y="1268760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6084168" y="1268760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8100392" y="1340768"/>
              <a:ext cx="216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8316416" y="1340768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flipH="1">
              <a:off x="1259632" y="1556792"/>
              <a:ext cx="70567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1259632" y="1556792"/>
              <a:ext cx="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17" idx="3"/>
              <a:endCxn id="22" idx="1"/>
            </p:cNvCxnSpPr>
            <p:nvPr/>
          </p:nvCxnSpPr>
          <p:spPr>
            <a:xfrm>
              <a:off x="2195736" y="2024844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>
              <a:off x="4211960" y="2060848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>
              <a:off x="6156176" y="2060848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>
              <a:off x="8172400" y="2132856"/>
              <a:ext cx="216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Connector 95"/>
            <p:cNvCxnSpPr/>
            <p:nvPr/>
          </p:nvCxnSpPr>
          <p:spPr>
            <a:xfrm>
              <a:off x="8388424" y="2132856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Connector 96"/>
            <p:cNvCxnSpPr/>
            <p:nvPr/>
          </p:nvCxnSpPr>
          <p:spPr>
            <a:xfrm flipH="1">
              <a:off x="1331640" y="2348880"/>
              <a:ext cx="70567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1331640" y="2348880"/>
              <a:ext cx="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>
              <a:off x="2195736" y="278092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4211960" y="278092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>
              <a:off x="6228184" y="2780928"/>
              <a:ext cx="216024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8244408" y="2852936"/>
              <a:ext cx="216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8460432" y="2852936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H="1">
              <a:off x="1403648" y="3068960"/>
              <a:ext cx="70567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>
              <a:off x="1403648" y="3068960"/>
              <a:ext cx="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>
              <a:off x="2195736" y="350100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>
              <a:off x="4211960" y="350100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6228184" y="350100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Connector 113"/>
            <p:cNvCxnSpPr/>
            <p:nvPr/>
          </p:nvCxnSpPr>
          <p:spPr>
            <a:xfrm>
              <a:off x="8316416" y="3573016"/>
              <a:ext cx="216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8532440" y="3573016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 flipH="1">
              <a:off x="1475656" y="3789040"/>
              <a:ext cx="70567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1475656" y="3789040"/>
              <a:ext cx="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>
              <a:off x="2195736" y="422108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4211960" y="422108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>
              <a:off x="6228184" y="422108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8316416" y="4293096"/>
              <a:ext cx="21602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8532440" y="4293096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flipH="1">
              <a:off x="1475656" y="4509120"/>
              <a:ext cx="705678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Straight Arrow Connector 123"/>
            <p:cNvCxnSpPr/>
            <p:nvPr/>
          </p:nvCxnSpPr>
          <p:spPr>
            <a:xfrm>
              <a:off x="1475656" y="4509120"/>
              <a:ext cx="0" cy="144016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>
              <a:off x="2195736" y="4869160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>
              <a:off x="4211960" y="4941168"/>
              <a:ext cx="288032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Footer Placeholder 12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NZ" sz="1500" dirty="0" smtClean="0"/>
              <a:t>Solutions</a:t>
            </a:r>
            <a:endParaRPr lang="en-NZ" sz="1500" dirty="0"/>
          </a:p>
        </p:txBody>
      </p:sp>
      <p:sp>
        <p:nvSpPr>
          <p:cNvPr id="89" name="Title 2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494928"/>
          </a:xfrm>
        </p:spPr>
        <p:txBody>
          <a:bodyPr>
            <a:normAutofit fontScale="90000"/>
          </a:bodyPr>
          <a:lstStyle/>
          <a:p>
            <a:pPr algn="ctr"/>
            <a:r>
              <a:rPr lang="en-NZ" sz="28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>TECHNOLOGY MILESTONES MASTEC INTRODUCED IN NZ</a:t>
            </a:r>
            <a:r>
              <a:rPr lang="en-NZ" sz="4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NZ" sz="4400" dirty="0" smtClean="0">
                <a:solidFill>
                  <a:srgbClr val="0000FF"/>
                </a:solidFill>
                <a:latin typeface="Arial" pitchFamily="34" charset="0"/>
                <a:cs typeface="Arial" pitchFamily="34" charset="0"/>
              </a:rPr>
            </a:br>
            <a:endParaRPr lang="en-NZ" dirty="0"/>
          </a:p>
        </p:txBody>
      </p:sp>
      <p:sp>
        <p:nvSpPr>
          <p:cNvPr id="90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NZ" dirty="0" smtClean="0"/>
              <a:t>Dec 2018</a:t>
            </a:r>
            <a:endParaRPr lang="en-NZ" dirty="0"/>
          </a:p>
        </p:txBody>
      </p:sp>
      <p:sp>
        <p:nvSpPr>
          <p:cNvPr id="91" name="Rectangle 90"/>
          <p:cNvSpPr/>
          <p:nvPr/>
        </p:nvSpPr>
        <p:spPr>
          <a:xfrm>
            <a:off x="6732240" y="5085184"/>
            <a:ext cx="1666471" cy="495365"/>
          </a:xfrm>
          <a:prstGeom prst="rect">
            <a:avLst/>
          </a:prstGeom>
          <a:noFill/>
          <a:ln w="25400" cmpd="sng"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cxnSp>
        <p:nvCxnSpPr>
          <p:cNvPr id="92" name="Straight Arrow Connector 91"/>
          <p:cNvCxnSpPr/>
          <p:nvPr/>
        </p:nvCxnSpPr>
        <p:spPr>
          <a:xfrm>
            <a:off x="6444208" y="5373216"/>
            <a:ext cx="27774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/>
        </p:nvSpPr>
        <p:spPr>
          <a:xfrm>
            <a:off x="6827912" y="5157192"/>
            <a:ext cx="137249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NZ" sz="1000" dirty="0" smtClean="0"/>
              <a:t>Linux IIOT </a:t>
            </a:r>
            <a:r>
              <a:rPr lang="en-NZ" sz="1000" dirty="0" smtClean="0"/>
              <a:t>Systems</a:t>
            </a:r>
            <a:endParaRPr lang="en-NZ" sz="1000" dirty="0"/>
          </a:p>
        </p:txBody>
      </p:sp>
      <p:sp>
        <p:nvSpPr>
          <p:cNvPr id="100" name="Rectangle 99"/>
          <p:cNvSpPr/>
          <p:nvPr/>
        </p:nvSpPr>
        <p:spPr>
          <a:xfrm>
            <a:off x="5000423" y="5157192"/>
            <a:ext cx="119936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NZ" sz="1000" dirty="0" err="1" smtClean="0"/>
              <a:t>Regen</a:t>
            </a:r>
            <a:r>
              <a:rPr lang="en-NZ" sz="1000" dirty="0" smtClean="0"/>
              <a:t> DC Loads</a:t>
            </a:r>
            <a:endParaRPr lang="en-NZ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1011</TotalTime>
  <Words>595</Words>
  <Application>Microsoft Office PowerPoint</Application>
  <PresentationFormat>On-screen Show (4:3)</PresentationFormat>
  <Paragraphs>206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Concourse</vt:lpstr>
      <vt:lpstr>Slide 1</vt:lpstr>
      <vt:lpstr>MASTEC LIMITED</vt:lpstr>
      <vt:lpstr>Slide 3</vt:lpstr>
      <vt:lpstr>Recent new manufacturers</vt:lpstr>
      <vt:lpstr>MASTEC PARTNER MANUFACTURERS  (shortlist)</vt:lpstr>
      <vt:lpstr>SERVING THE FOLLOWING INDUSTRIES</vt:lpstr>
      <vt:lpstr>CUSTOMER REFERENCES  (Shortlist)</vt:lpstr>
      <vt:lpstr>Slide 8</vt:lpstr>
      <vt:lpstr>TECHNOLOGY MILESTONES MASTEC INTRODUCED IN NZ </vt:lpstr>
      <vt:lpstr>2016</vt:lpstr>
      <vt:lpstr>NEW WEBSITES:</vt:lpstr>
      <vt:lpstr>Product list</vt:lpstr>
      <vt:lpstr>Product list:</vt:lpstr>
      <vt:lpstr>Contact details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ACer</dc:creator>
  <cp:lastModifiedBy>Owner</cp:lastModifiedBy>
  <cp:revision>100</cp:revision>
  <dcterms:created xsi:type="dcterms:W3CDTF">2015-12-22T20:53:46Z</dcterms:created>
  <dcterms:modified xsi:type="dcterms:W3CDTF">2018-12-02T04:10:29Z</dcterms:modified>
</cp:coreProperties>
</file>